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Lst>
  <p:sldSz cy="5143500" cx="9144000"/>
  <p:notesSz cx="6858000" cy="9144000"/>
  <p:embeddedFontLst>
    <p:embeddedFont>
      <p:font typeface="Lato"/>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254A47-6139-4194-83D2-E1658747159F}">
  <a:tblStyle styleId="{BC254A47-6139-4194-83D2-E1658747159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font" Target="fonts/Lato-bold.fntdata"/><Relationship Id="rId52" Type="http://schemas.openxmlformats.org/officeDocument/2006/relationships/font" Target="fonts/Lato-regular.fntdata"/><Relationship Id="rId11" Type="http://schemas.openxmlformats.org/officeDocument/2006/relationships/slide" Target="slides/slide4.xml"/><Relationship Id="rId55" Type="http://schemas.openxmlformats.org/officeDocument/2006/relationships/font" Target="fonts/Lato-boldItalic.fntdata"/><Relationship Id="rId10" Type="http://schemas.openxmlformats.org/officeDocument/2006/relationships/slide" Target="slides/slide3.xml"/><Relationship Id="rId54" Type="http://schemas.openxmlformats.org/officeDocument/2006/relationships/font" Target="fonts/Lato-italic.fntdata"/><Relationship Id="rId13" Type="http://schemas.openxmlformats.org/officeDocument/2006/relationships/slide" Target="slides/slide6.xml"/><Relationship Id="rId57" Type="http://schemas.openxmlformats.org/officeDocument/2006/relationships/font" Target="fonts/OpenSans-bold.fntdata"/><Relationship Id="rId12" Type="http://schemas.openxmlformats.org/officeDocument/2006/relationships/slide" Target="slides/slide5.xml"/><Relationship Id="rId56" Type="http://schemas.openxmlformats.org/officeDocument/2006/relationships/font" Target="fonts/OpenSans-regular.fntdata"/><Relationship Id="rId15" Type="http://schemas.openxmlformats.org/officeDocument/2006/relationships/slide" Target="slides/slide8.xml"/><Relationship Id="rId59" Type="http://schemas.openxmlformats.org/officeDocument/2006/relationships/font" Target="fonts/OpenSans-boldItalic.fntdata"/><Relationship Id="rId14" Type="http://schemas.openxmlformats.org/officeDocument/2006/relationships/slide" Target="slides/slide7.xml"/><Relationship Id="rId58" Type="http://schemas.openxmlformats.org/officeDocument/2006/relationships/font" Target="fonts/OpenSans-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2.jpg>
</file>

<file path=ppt/media/image13.png>
</file>

<file path=ppt/media/image17.png>
</file>

<file path=ppt/media/image18.png>
</file>

<file path=ppt/media/image19.png>
</file>

<file path=ppt/media/image2.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g>
</file>

<file path=ppt/media/image40.jpg>
</file>

<file path=ppt/media/image41.png>
</file>

<file path=ppt/media/image42.png>
</file>

<file path=ppt/media/image43.png>
</file>

<file path=ppt/media/image44.jpg>
</file>

<file path=ppt/media/image45.png>
</file>

<file path=ppt/media/image46.png>
</file>

<file path=ppt/media/image4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eeexplore.ieee.org/document/7393209"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eeexplore.ieee.org/document/8324921"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eeexplore.ieee.org/document/7510079"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d769a3b0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d769a3b0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d769a3b080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d769a3b080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769a3b080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d769a3b080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d769a3b080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d769a3b080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d769a3b080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d769a3b080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d769a3b080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d769a3b080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d769a3b080_0_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d769a3b080_0_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d769a3b080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d769a3b080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d769a3b080_0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d769a3b080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d769a3b080_0_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d769a3b080_0_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d769a3b080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d769a3b080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Clr>
                <a:srgbClr val="595959"/>
              </a:buClr>
              <a:buSzPts val="800"/>
              <a:buAutoNum type="arabicPeriod"/>
            </a:pPr>
            <a:r>
              <a:rPr lang="en-GB" sz="800">
                <a:solidFill>
                  <a:srgbClr val="595959"/>
                </a:solidFill>
              </a:rPr>
              <a:t>Can add screenshots of plotted waveforms </a:t>
            </a:r>
            <a:endParaRPr sz="800">
              <a:solidFill>
                <a:srgbClr val="595959"/>
              </a:solidFill>
            </a:endParaRPr>
          </a:p>
          <a:p>
            <a:pPr indent="-279400" lvl="0" marL="457200" rtl="0" algn="l">
              <a:lnSpc>
                <a:spcPct val="115000"/>
              </a:lnSpc>
              <a:spcBef>
                <a:spcPts val="0"/>
              </a:spcBef>
              <a:spcAft>
                <a:spcPts val="0"/>
              </a:spcAft>
              <a:buClr>
                <a:srgbClr val="595959"/>
              </a:buClr>
              <a:buSzPts val="800"/>
              <a:buAutoNum type="arabicPeriod"/>
            </a:pPr>
            <a:r>
              <a:rPr lang="en-GB" sz="800">
                <a:solidFill>
                  <a:srgbClr val="595959"/>
                </a:solidFill>
              </a:rPr>
              <a:t>Ica pictures</a:t>
            </a:r>
            <a:endParaRPr sz="800">
              <a:solidFill>
                <a:srgbClr val="595959"/>
              </a:solidFill>
            </a:endParaRPr>
          </a:p>
          <a:p>
            <a:pPr indent="-279400" lvl="0" marL="457200" rtl="0" algn="l">
              <a:lnSpc>
                <a:spcPct val="115000"/>
              </a:lnSpc>
              <a:spcBef>
                <a:spcPts val="0"/>
              </a:spcBef>
              <a:spcAft>
                <a:spcPts val="0"/>
              </a:spcAft>
              <a:buClr>
                <a:srgbClr val="595959"/>
              </a:buClr>
              <a:buSzPts val="800"/>
              <a:buAutoNum type="arabicPeriod"/>
            </a:pPr>
            <a:r>
              <a:rPr lang="en-GB" sz="800">
                <a:solidFill>
                  <a:srgbClr val="595959"/>
                </a:solidFill>
              </a:rPr>
              <a:t>Accuracy  screenshots</a:t>
            </a:r>
            <a:endParaRPr sz="800">
              <a:solidFill>
                <a:srgbClr val="595959"/>
              </a:solidFill>
            </a:endParaRPr>
          </a:p>
          <a:p>
            <a:pPr indent="0" lvl="0" marL="0" rtl="0" algn="l">
              <a:spcBef>
                <a:spcPts val="1600"/>
              </a:spcBef>
              <a:spcAft>
                <a:spcPts val="0"/>
              </a:spcAft>
              <a:buNone/>
            </a:pPr>
            <a:r>
              <a:t/>
            </a:r>
            <a:endParaRPr sz="2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769a3b08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769a3b08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d769a3b080_0_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d769a3b080_0_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d769a3b080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d769a3b080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d769a3b080_0_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d769a3b080_0_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d769a3b080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d769a3b080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d769a3b080_0_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d769a3b080_0_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d769a3b080_0_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d769a3b080_0_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d769a3b080_0_1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d769a3b080_0_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d769a3b080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d769a3b080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d82566eb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d82566eb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d769a3b080_0_1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d769a3b080_0_1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769a3b080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769a3b08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d769a3b080_0_1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d769a3b080_0_1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d769a3b080_0_1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d769a3b080_0_1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d769a3b080_0_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d769a3b080_0_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d769a3b080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d769a3b080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d769a3b080_0_1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d769a3b080_0_1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d769a3b080_4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d769a3b080_4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d769a3b080_0_1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d769a3b080_0_1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 name="Shape 999"/>
        <p:cNvGrpSpPr/>
        <p:nvPr/>
      </p:nvGrpSpPr>
      <p:grpSpPr>
        <a:xfrm>
          <a:off x="0" y="0"/>
          <a:ext cx="0" cy="0"/>
          <a:chOff x="0" y="0"/>
          <a:chExt cx="0" cy="0"/>
        </a:xfrm>
      </p:grpSpPr>
      <p:sp>
        <p:nvSpPr>
          <p:cNvPr id="1000" name="Google Shape;1000;gd769a3b080_0_1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 name="Google Shape;1001;gd769a3b080_0_1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d769a3b080_0_1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d769a3b080_0_1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d769a3b080_0_1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d769a3b080_0_1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769a3b080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769a3b080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d769a3b080_4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d769a3b080_4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d769a3b080_4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d769a3b080_4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d769a3b080_4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d769a3b080_4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d769a3b080_0_1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d769a3b080_0_1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 name="Shape 1107"/>
        <p:cNvGrpSpPr/>
        <p:nvPr/>
      </p:nvGrpSpPr>
      <p:grpSpPr>
        <a:xfrm>
          <a:off x="0" y="0"/>
          <a:ext cx="0" cy="0"/>
          <a:chOff x="0" y="0"/>
          <a:chExt cx="0" cy="0"/>
        </a:xfrm>
      </p:grpSpPr>
      <p:sp>
        <p:nvSpPr>
          <p:cNvPr id="1108" name="Google Shape;1108;gd769a3b080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 name="Google Shape;1109;gd769a3b080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769a3b080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769a3b080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769a3b080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769a3b080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GB" sz="1900" u="sng">
                <a:solidFill>
                  <a:srgbClr val="0097A7"/>
                </a:solidFill>
                <a:highlight>
                  <a:schemeClr val="lt1"/>
                </a:highlight>
                <a:latin typeface="Calibri"/>
                <a:ea typeface="Calibri"/>
                <a:cs typeface="Calibri"/>
                <a:sym typeface="Calibri"/>
                <a:hlinkClick r:id="rId2">
                  <a:extLst>
                    <a:ext uri="{A12FA001-AC4F-418D-AE19-62706E023703}">
                      <ahyp:hlinkClr val="tx"/>
                    </a:ext>
                  </a:extLst>
                </a:hlinkClick>
              </a:rPr>
              <a:t>https://ieeexplore.ieee.org/document/7393209</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769a3b080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769a3b080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Clr>
                <a:schemeClr val="dk1"/>
              </a:buClr>
              <a:buSzPts val="1100"/>
              <a:buFont typeface="Arial"/>
              <a:buNone/>
            </a:pPr>
            <a:r>
              <a:rPr lang="en-GB" sz="1450" u="sng">
                <a:solidFill>
                  <a:srgbClr val="1C3678"/>
                </a:solidFill>
                <a:hlinkClick r:id="rId2">
                  <a:extLst>
                    <a:ext uri="{A12FA001-AC4F-418D-AE19-62706E023703}">
                      <ahyp:hlinkClr val="tx"/>
                    </a:ext>
                  </a:extLst>
                </a:hlinkClick>
              </a:rPr>
              <a:t>https://ieeexplore.ieee.org/document/8324921</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769a3b080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769a3b080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GB" sz="1900" u="sng">
                <a:solidFill>
                  <a:srgbClr val="0097A7"/>
                </a:solidFill>
                <a:highlight>
                  <a:schemeClr val="lt1"/>
                </a:highlight>
                <a:latin typeface="Calibri"/>
                <a:ea typeface="Calibri"/>
                <a:cs typeface="Calibri"/>
                <a:sym typeface="Calibri"/>
                <a:hlinkClick r:id="rId2">
                  <a:extLst>
                    <a:ext uri="{A12FA001-AC4F-418D-AE19-62706E023703}">
                      <ahyp:hlinkClr val="tx"/>
                    </a:ext>
                  </a:extLst>
                </a:hlinkClick>
              </a:rPr>
              <a:t>https://ieeexplore.ieee.org/document/7510079</a:t>
            </a:r>
            <a:r>
              <a:rPr lang="en-GB" sz="1900">
                <a:solidFill>
                  <a:srgbClr val="333333"/>
                </a:solidFill>
                <a:highlight>
                  <a:schemeClr val="lt1"/>
                </a:highlight>
                <a:latin typeface="Calibri"/>
                <a:ea typeface="Calibri"/>
                <a:cs typeface="Calibri"/>
                <a:sym typeface="Calibri"/>
              </a:rPr>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769a3b080_0_1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769a3b080_0_1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5" name="Shape 95"/>
        <p:cNvGrpSpPr/>
        <p:nvPr/>
      </p:nvGrpSpPr>
      <p:grpSpPr>
        <a:xfrm>
          <a:off x="0" y="0"/>
          <a:ext cx="0" cy="0"/>
          <a:chOff x="0" y="0"/>
          <a:chExt cx="0" cy="0"/>
        </a:xfrm>
      </p:grpSpPr>
      <p:sp>
        <p:nvSpPr>
          <p:cNvPr id="96" name="Google Shape;96;p25"/>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97" name="Google Shape;97;p25"/>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1600"/>
              </a:spcBef>
              <a:spcAft>
                <a:spcPts val="0"/>
              </a:spcAft>
              <a:buClr>
                <a:schemeClr val="dk1"/>
              </a:buClr>
              <a:buSzPts val="1800"/>
              <a:buChar char="●"/>
              <a:defRPr/>
            </a:lvl7pPr>
            <a:lvl8pPr indent="-342900" lvl="7" marL="3657600" rtl="0" algn="l">
              <a:spcBef>
                <a:spcPts val="1600"/>
              </a:spcBef>
              <a:spcAft>
                <a:spcPts val="0"/>
              </a:spcAft>
              <a:buClr>
                <a:schemeClr val="dk1"/>
              </a:buClr>
              <a:buSzPts val="1800"/>
              <a:buChar char="○"/>
              <a:defRPr/>
            </a:lvl8pPr>
            <a:lvl9pPr indent="-342900" lvl="8" marL="4114800" rtl="0" algn="l">
              <a:spcBef>
                <a:spcPts val="1600"/>
              </a:spcBef>
              <a:spcAft>
                <a:spcPts val="1600"/>
              </a:spcAft>
              <a:buClr>
                <a:schemeClr val="dk1"/>
              </a:buClr>
              <a:buSzPts val="1800"/>
              <a:buChar char="■"/>
              <a:defRPr/>
            </a:lvl9pPr>
          </a:lstStyle>
          <a:p/>
        </p:txBody>
      </p:sp>
      <p:sp>
        <p:nvSpPr>
          <p:cNvPr id="98" name="Google Shape;98;p2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9" name="Google Shape;99;p2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0" name="Google Shape;100;p2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sz="1200">
                <a:solidFill>
                  <a:srgbClr val="888888"/>
                </a:solidFill>
                <a:latin typeface="Calibri"/>
                <a:ea typeface="Calibri"/>
                <a:cs typeface="Calibri"/>
                <a:sym typeface="Calibri"/>
              </a:defRPr>
            </a:lvl1pPr>
            <a:lvl2pPr indent="0" lvl="1" marL="0" marR="0" rtl="0" algn="r">
              <a:spcBef>
                <a:spcPts val="0"/>
              </a:spcBef>
              <a:spcAft>
                <a:spcPts val="0"/>
              </a:spcAft>
              <a:buNone/>
              <a:defRPr sz="1200">
                <a:solidFill>
                  <a:srgbClr val="888888"/>
                </a:solidFill>
                <a:latin typeface="Calibri"/>
                <a:ea typeface="Calibri"/>
                <a:cs typeface="Calibri"/>
                <a:sym typeface="Calibri"/>
              </a:defRPr>
            </a:lvl2pPr>
            <a:lvl3pPr indent="0" lvl="2" marL="0" marR="0" rtl="0" algn="r">
              <a:spcBef>
                <a:spcPts val="0"/>
              </a:spcBef>
              <a:spcAft>
                <a:spcPts val="0"/>
              </a:spcAft>
              <a:buNone/>
              <a:defRPr sz="1200">
                <a:solidFill>
                  <a:srgbClr val="888888"/>
                </a:solidFill>
                <a:latin typeface="Calibri"/>
                <a:ea typeface="Calibri"/>
                <a:cs typeface="Calibri"/>
                <a:sym typeface="Calibri"/>
              </a:defRPr>
            </a:lvl3pPr>
            <a:lvl4pPr indent="0" lvl="3" marL="0" marR="0" rtl="0" algn="r">
              <a:spcBef>
                <a:spcPts val="0"/>
              </a:spcBef>
              <a:spcAft>
                <a:spcPts val="0"/>
              </a:spcAft>
              <a:buNone/>
              <a:defRPr sz="1200">
                <a:solidFill>
                  <a:srgbClr val="888888"/>
                </a:solidFill>
                <a:latin typeface="Calibri"/>
                <a:ea typeface="Calibri"/>
                <a:cs typeface="Calibri"/>
                <a:sym typeface="Calibri"/>
              </a:defRPr>
            </a:lvl4pPr>
            <a:lvl5pPr indent="0" lvl="4" marL="0" marR="0" rtl="0" algn="r">
              <a:spcBef>
                <a:spcPts val="0"/>
              </a:spcBef>
              <a:spcAft>
                <a:spcPts val="0"/>
              </a:spcAft>
              <a:buNone/>
              <a:defRPr sz="1200">
                <a:solidFill>
                  <a:srgbClr val="888888"/>
                </a:solidFill>
                <a:latin typeface="Calibri"/>
                <a:ea typeface="Calibri"/>
                <a:cs typeface="Calibri"/>
                <a:sym typeface="Calibri"/>
              </a:defRPr>
            </a:lvl5pPr>
            <a:lvl6pPr indent="0" lvl="5" marL="0" marR="0" rtl="0" algn="r">
              <a:spcBef>
                <a:spcPts val="0"/>
              </a:spcBef>
              <a:spcAft>
                <a:spcPts val="0"/>
              </a:spcAft>
              <a:buNone/>
              <a:defRPr sz="1200">
                <a:solidFill>
                  <a:srgbClr val="888888"/>
                </a:solidFill>
                <a:latin typeface="Calibri"/>
                <a:ea typeface="Calibri"/>
                <a:cs typeface="Calibri"/>
                <a:sym typeface="Calibri"/>
              </a:defRPr>
            </a:lvl6pPr>
            <a:lvl7pPr indent="0" lvl="6" marL="0" marR="0" rtl="0" algn="r">
              <a:spcBef>
                <a:spcPts val="0"/>
              </a:spcBef>
              <a:spcAft>
                <a:spcPts val="0"/>
              </a:spcAft>
              <a:buNone/>
              <a:defRPr sz="1200">
                <a:solidFill>
                  <a:srgbClr val="888888"/>
                </a:solidFill>
                <a:latin typeface="Calibri"/>
                <a:ea typeface="Calibri"/>
                <a:cs typeface="Calibri"/>
                <a:sym typeface="Calibri"/>
              </a:defRPr>
            </a:lvl7pPr>
            <a:lvl8pPr indent="0" lvl="7" marL="0" marR="0" rtl="0" algn="r">
              <a:spcBef>
                <a:spcPts val="0"/>
              </a:spcBef>
              <a:spcAft>
                <a:spcPts val="0"/>
              </a:spcAft>
              <a:buNone/>
              <a:defRPr sz="1200">
                <a:solidFill>
                  <a:srgbClr val="888888"/>
                </a:solidFill>
                <a:latin typeface="Calibri"/>
                <a:ea typeface="Calibri"/>
                <a:cs typeface="Calibri"/>
                <a:sym typeface="Calibri"/>
              </a:defRPr>
            </a:lvl8pPr>
            <a:lvl9pPr indent="0" lvl="8" marL="0" marR="0" rtl="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25.png"/><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29.png"/><Relationship Id="rId6"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23.png"/><Relationship Id="rId6"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jp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30.png"/><Relationship Id="rId6"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24.png"/><Relationship Id="rId6"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jpg"/><Relationship Id="rId6" Type="http://schemas.openxmlformats.org/officeDocument/2006/relationships/image" Target="../media/image8.png"/><Relationship Id="rId7"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2.jp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2.jp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2.jp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2.jp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2.jp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3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2.jpg"/></Relationships>
</file>

<file path=ppt/slides/_rels/slide34.xml.rels><?xml version="1.0" encoding="UTF-8" standalone="yes"?><Relationships xmlns="http://schemas.openxmlformats.org/package/2006/relationships"><Relationship Id="rId10" Type="http://schemas.openxmlformats.org/officeDocument/2006/relationships/image" Target="../media/image46.png"/><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2.jpg"/><Relationship Id="rId9" Type="http://schemas.openxmlformats.org/officeDocument/2006/relationships/image" Target="../media/image41.png"/><Relationship Id="rId5" Type="http://schemas.openxmlformats.org/officeDocument/2006/relationships/image" Target="../media/image35.png"/><Relationship Id="rId6" Type="http://schemas.openxmlformats.org/officeDocument/2006/relationships/image" Target="../media/image33.png"/><Relationship Id="rId7" Type="http://schemas.openxmlformats.org/officeDocument/2006/relationships/image" Target="../media/image37.png"/><Relationship Id="rId8"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2.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2.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47.png"/><Relationship Id="rId6" Type="http://schemas.openxmlformats.org/officeDocument/2006/relationships/image" Target="../media/image4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hyperlink" Target="http://drive.google.com/file/d/13WUOrJ8uwZ9mzP7VmD5Y7wbIZCqEzE0a/view" TargetMode="External"/><Relationship Id="rId6" Type="http://schemas.openxmlformats.org/officeDocument/2006/relationships/image" Target="../media/image44.jpg"/><Relationship Id="rId7" Type="http://schemas.openxmlformats.org/officeDocument/2006/relationships/image" Target="../media/image4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hyperlink" Target="http://drive.google.com/file/d/15lwllkBHdoeXhYm9JUt7mKb1LLINr5a2/view" TargetMode="External"/><Relationship Id="rId6" Type="http://schemas.openxmlformats.org/officeDocument/2006/relationships/image" Target="../media/image40.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1.png"/><Relationship Id="rId4" Type="http://schemas.openxmlformats.org/officeDocument/2006/relationships/image" Target="../media/image2.jpg"/></Relationships>
</file>

<file path=ppt/slides/_rels/slide43.xml.rels><?xml version="1.0" encoding="UTF-8" standalone="yes"?><Relationships xmlns="http://schemas.openxmlformats.org/package/2006/relationships"><Relationship Id="rId11" Type="http://schemas.openxmlformats.org/officeDocument/2006/relationships/image" Target="../media/image1.png"/><Relationship Id="rId10" Type="http://schemas.openxmlformats.org/officeDocument/2006/relationships/hyperlink" Target="https://medium.com/swlh/running-a-convolutional-neural-network-on-raspberry-pi-4fc5bd80aa4d" TargetMode="External"/><Relationship Id="rId12" Type="http://schemas.openxmlformats.org/officeDocument/2006/relationships/image" Target="../media/image2.jpg"/><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hyperlink" Target="https://ieeexplore.ieee.org/author/37085806977" TargetMode="External"/><Relationship Id="rId4" Type="http://schemas.openxmlformats.org/officeDocument/2006/relationships/hyperlink" Target="https://ieeexplore.ieee.org/author/37085776930" TargetMode="External"/><Relationship Id="rId9" Type="http://schemas.openxmlformats.org/officeDocument/2006/relationships/hyperlink" Target="https://ieeexplore.ieee.org/xpl/conhome/7386242/proceeding" TargetMode="External"/><Relationship Id="rId5" Type="http://schemas.openxmlformats.org/officeDocument/2006/relationships/hyperlink" Target="https://ieeexplore.ieee.org/xpl/conhome/7504798/proceeding" TargetMode="External"/><Relationship Id="rId6" Type="http://schemas.openxmlformats.org/officeDocument/2006/relationships/hyperlink" Target="https://ieeexplore.ieee.org/author/37085611294" TargetMode="External"/><Relationship Id="rId7" Type="http://schemas.openxmlformats.org/officeDocument/2006/relationships/hyperlink" Target="https://ieeexplore.ieee.org/author/37085363219" TargetMode="External"/><Relationship Id="rId8" Type="http://schemas.openxmlformats.org/officeDocument/2006/relationships/hyperlink" Target="https://ieeexplore.ieee.org/author/37344479100"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1.png"/><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hyperlink" Target="https://ieeexplore.ieee.org/author/37085611294" TargetMode="External"/><Relationship Id="rId4" Type="http://schemas.openxmlformats.org/officeDocument/2006/relationships/hyperlink" Target="https://ieeexplore.ieee.org/author/37085363219" TargetMode="External"/><Relationship Id="rId5" Type="http://schemas.openxmlformats.org/officeDocument/2006/relationships/hyperlink" Target="https://ieeexplore.ieee.org/author/37344479100" TargetMode="External"/><Relationship Id="rId6" Type="http://schemas.openxmlformats.org/officeDocument/2006/relationships/hyperlink" Target="https://ieeexplore.ieee.org/xpl/conhome/7386242/proceeding" TargetMode="External"/><Relationship Id="rId7" Type="http://schemas.openxmlformats.org/officeDocument/2006/relationships/image" Target="../media/image1.png"/><Relationship Id="rId8"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hyperlink" Target="https://ieeexplore.ieee.org/author/37086353197" TargetMode="External"/><Relationship Id="rId4" Type="http://schemas.openxmlformats.org/officeDocument/2006/relationships/hyperlink" Target="https://ieeexplore.ieee.org/author/37299368300" TargetMode="External"/><Relationship Id="rId5" Type="http://schemas.openxmlformats.org/officeDocument/2006/relationships/hyperlink" Target="https://ieeexplore.ieee.org/xpl/conhome/8316804/proceeding" TargetMode="External"/><Relationship Id="rId6" Type="http://schemas.openxmlformats.org/officeDocument/2006/relationships/image" Target="../media/image1.png"/><Relationship Id="rId7"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s://ieeexplore.ieee.org/author/37085806977" TargetMode="External"/><Relationship Id="rId4" Type="http://schemas.openxmlformats.org/officeDocument/2006/relationships/hyperlink" Target="https://ieeexplore.ieee.org/author/37085776930" TargetMode="External"/><Relationship Id="rId5" Type="http://schemas.openxmlformats.org/officeDocument/2006/relationships/hyperlink" Target="https://ieeexplore.ieee.org/xpl/conhome/7504798/proceeding" TargetMode="External"/><Relationship Id="rId6" Type="http://schemas.openxmlformats.org/officeDocument/2006/relationships/image" Target="../media/image1.png"/><Relationship Id="rId7"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nvSpPr>
        <p:spPr>
          <a:xfrm>
            <a:off x="609600" y="1828775"/>
            <a:ext cx="80010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GB" sz="4300">
                <a:solidFill>
                  <a:srgbClr val="000000"/>
                </a:solidFill>
                <a:latin typeface="Calibri"/>
                <a:ea typeface="Calibri"/>
                <a:cs typeface="Calibri"/>
                <a:sym typeface="Calibri"/>
              </a:rPr>
              <a:t>Robotic Arm BCI</a:t>
            </a:r>
            <a:endParaRPr b="1" sz="4300">
              <a:solidFill>
                <a:srgbClr val="000000"/>
              </a:solidFill>
              <a:latin typeface="Calibri"/>
              <a:ea typeface="Calibri"/>
              <a:cs typeface="Calibri"/>
              <a:sym typeface="Calibri"/>
            </a:endParaRPr>
          </a:p>
        </p:txBody>
      </p:sp>
      <p:sp>
        <p:nvSpPr>
          <p:cNvPr id="106" name="Google Shape;106;p26"/>
          <p:cNvSpPr txBox="1"/>
          <p:nvPr/>
        </p:nvSpPr>
        <p:spPr>
          <a:xfrm>
            <a:off x="1633325" y="3638875"/>
            <a:ext cx="6400800" cy="838200"/>
          </a:xfrm>
          <a:prstGeom prst="rect">
            <a:avLst/>
          </a:prstGeom>
          <a:noFill/>
          <a:ln>
            <a:noFill/>
          </a:ln>
        </p:spPr>
        <p:txBody>
          <a:bodyPr anchorCtr="0" anchor="t" bIns="45700" lIns="91425" spcFirstLastPara="1" rIns="91425" wrap="square" tIns="45700">
            <a:noAutofit/>
          </a:bodyPr>
          <a:lstStyle/>
          <a:p>
            <a:pPr indent="0" lvl="0" marL="0" rtl="0" algn="ctr">
              <a:lnSpc>
                <a:spcPct val="80000"/>
              </a:lnSpc>
              <a:spcBef>
                <a:spcPts val="0"/>
              </a:spcBef>
              <a:spcAft>
                <a:spcPts val="0"/>
              </a:spcAft>
              <a:buNone/>
            </a:pPr>
            <a:r>
              <a:t/>
            </a:r>
            <a:endParaRPr sz="800">
              <a:solidFill>
                <a:srgbClr val="888888"/>
              </a:solidFill>
              <a:latin typeface="Calibri"/>
              <a:ea typeface="Calibri"/>
              <a:cs typeface="Calibri"/>
              <a:sym typeface="Calibri"/>
            </a:endParaRPr>
          </a:p>
          <a:p>
            <a:pPr indent="0" lvl="0" marL="0" rtl="0" algn="l">
              <a:lnSpc>
                <a:spcPct val="80000"/>
              </a:lnSpc>
              <a:spcBef>
                <a:spcPts val="640"/>
              </a:spcBef>
              <a:spcAft>
                <a:spcPts val="0"/>
              </a:spcAft>
              <a:buNone/>
            </a:pPr>
            <a:r>
              <a:rPr b="1" lang="en-GB" sz="3200">
                <a:latin typeface="Calibri"/>
                <a:ea typeface="Calibri"/>
                <a:cs typeface="Calibri"/>
                <a:sym typeface="Calibri"/>
              </a:rPr>
              <a:t>                      </a:t>
            </a:r>
            <a:r>
              <a:rPr b="1" lang="en-GB" sz="3200">
                <a:solidFill>
                  <a:srgbClr val="000000"/>
                </a:solidFill>
                <a:latin typeface="Calibri"/>
                <a:ea typeface="Calibri"/>
                <a:cs typeface="Calibri"/>
                <a:sym typeface="Calibri"/>
              </a:rPr>
              <a:t>8 Credits</a:t>
            </a:r>
            <a:endParaRPr sz="3200">
              <a:solidFill>
                <a:srgbClr val="888888"/>
              </a:solidFill>
              <a:latin typeface="Calibri"/>
              <a:ea typeface="Calibri"/>
              <a:cs typeface="Calibri"/>
              <a:sym typeface="Calibri"/>
            </a:endParaRPr>
          </a:p>
        </p:txBody>
      </p:sp>
      <p:pic>
        <p:nvPicPr>
          <p:cNvPr descr="pes logo.png" id="107" name="Google Shape;107;p26"/>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8" name="Google Shape;108;p26"/>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09" name="Google Shape;109;p26"/>
          <p:cNvSpPr/>
          <p:nvPr/>
        </p:nvSpPr>
        <p:spPr>
          <a:xfrm>
            <a:off x="3793650" y="3096550"/>
            <a:ext cx="15567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GB" sz="1800">
                <a:solidFill>
                  <a:srgbClr val="000000"/>
                </a:solidFill>
              </a:rPr>
              <a:t>309</a:t>
            </a:r>
            <a:endParaRPr b="1" sz="1800">
              <a:solidFill>
                <a:srgbClr val="000000"/>
              </a:solidFill>
              <a:latin typeface="Arial"/>
              <a:ea typeface="Arial"/>
              <a:cs typeface="Arial"/>
              <a:sym typeface="Arial"/>
            </a:endParaRPr>
          </a:p>
        </p:txBody>
      </p:sp>
      <p:sp>
        <p:nvSpPr>
          <p:cNvPr id="110" name="Google Shape;110;p26"/>
          <p:cNvSpPr txBox="1"/>
          <p:nvPr/>
        </p:nvSpPr>
        <p:spPr>
          <a:xfrm>
            <a:off x="6477000" y="465010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11" name="Google Shape;111;p26"/>
          <p:cNvSpPr txBox="1"/>
          <p:nvPr/>
        </p:nvSpPr>
        <p:spPr>
          <a:xfrm>
            <a:off x="381000" y="4650100"/>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12" name="Google Shape;112;p26"/>
          <p:cNvSpPr txBox="1"/>
          <p:nvPr/>
        </p:nvSpPr>
        <p:spPr>
          <a:xfrm>
            <a:off x="3174875" y="465010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5"/>
          <p:cNvSpPr txBox="1"/>
          <p:nvPr/>
        </p:nvSpPr>
        <p:spPr>
          <a:xfrm>
            <a:off x="1771985" y="160175"/>
            <a:ext cx="6144900" cy="899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GB" sz="2800">
                <a:solidFill>
                  <a:srgbClr val="000000"/>
                </a:solidFill>
              </a:rPr>
              <a:t>B</a:t>
            </a:r>
            <a:r>
              <a:rPr b="1" lang="en-GB" sz="2800"/>
              <a:t>LOCK </a:t>
            </a:r>
            <a:r>
              <a:rPr b="1" lang="en-GB" sz="2800">
                <a:solidFill>
                  <a:srgbClr val="000000"/>
                </a:solidFill>
              </a:rPr>
              <a:t>D</a:t>
            </a:r>
            <a:r>
              <a:rPr b="1" lang="en-GB" sz="2800"/>
              <a:t>IAGRAM</a:t>
            </a:r>
            <a:endParaRPr b="1" sz="2800">
              <a:solidFill>
                <a:srgbClr val="000000"/>
              </a:solidFill>
            </a:endParaRPr>
          </a:p>
        </p:txBody>
      </p:sp>
      <p:pic>
        <p:nvPicPr>
          <p:cNvPr descr="pes logo.png" id="214" name="Google Shape;214;p35"/>
          <p:cNvPicPr preferRelativeResize="0"/>
          <p:nvPr/>
        </p:nvPicPr>
        <p:blipFill rotWithShape="1">
          <a:blip r:embed="rId3">
            <a:alphaModFix/>
          </a:blip>
          <a:srcRect b="0" l="0" r="0" t="0"/>
          <a:stretch/>
        </p:blipFill>
        <p:spPr>
          <a:xfrm>
            <a:off x="144425" y="42950"/>
            <a:ext cx="1143000" cy="1143000"/>
          </a:xfrm>
          <a:prstGeom prst="rect">
            <a:avLst/>
          </a:prstGeom>
          <a:noFill/>
          <a:ln>
            <a:noFill/>
          </a:ln>
        </p:spPr>
      </p:pic>
      <p:pic>
        <p:nvPicPr>
          <p:cNvPr descr="C:\Users\rajsekar\Pictures\ECE LOGO.jpg" id="215" name="Google Shape;215;p35"/>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216" name="Google Shape;216;p35"/>
          <p:cNvSpPr txBox="1"/>
          <p:nvPr/>
        </p:nvSpPr>
        <p:spPr>
          <a:xfrm>
            <a:off x="6882000" y="452080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217" name="Google Shape;217;p35"/>
          <p:cNvSpPr txBox="1"/>
          <p:nvPr/>
        </p:nvSpPr>
        <p:spPr>
          <a:xfrm>
            <a:off x="3202325" y="459682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218" name="Google Shape;218;p35"/>
          <p:cNvSpPr txBox="1"/>
          <p:nvPr/>
        </p:nvSpPr>
        <p:spPr>
          <a:xfrm>
            <a:off x="535325" y="459682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219" name="Google Shape;219;p35"/>
          <p:cNvSpPr/>
          <p:nvPr/>
        </p:nvSpPr>
        <p:spPr>
          <a:xfrm>
            <a:off x="3672079" y="1496626"/>
            <a:ext cx="1329600" cy="8307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5"/>
          <p:cNvSpPr txBox="1"/>
          <p:nvPr/>
        </p:nvSpPr>
        <p:spPr>
          <a:xfrm>
            <a:off x="746392" y="2047301"/>
            <a:ext cx="866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t>25 channels</a:t>
            </a:r>
            <a:endParaRPr sz="900"/>
          </a:p>
        </p:txBody>
      </p:sp>
      <p:pic>
        <p:nvPicPr>
          <p:cNvPr id="221" name="Google Shape;221;p35"/>
          <p:cNvPicPr preferRelativeResize="0"/>
          <p:nvPr/>
        </p:nvPicPr>
        <p:blipFill>
          <a:blip r:embed="rId5">
            <a:alphaModFix/>
          </a:blip>
          <a:stretch>
            <a:fillRect/>
          </a:stretch>
        </p:blipFill>
        <p:spPr>
          <a:xfrm>
            <a:off x="72300" y="1412192"/>
            <a:ext cx="677718" cy="797972"/>
          </a:xfrm>
          <a:prstGeom prst="rect">
            <a:avLst/>
          </a:prstGeom>
          <a:noFill/>
          <a:ln>
            <a:noFill/>
          </a:ln>
        </p:spPr>
      </p:pic>
      <p:sp>
        <p:nvSpPr>
          <p:cNvPr id="222" name="Google Shape;222;p35"/>
          <p:cNvSpPr txBox="1"/>
          <p:nvPr/>
        </p:nvSpPr>
        <p:spPr>
          <a:xfrm>
            <a:off x="3343214" y="3231425"/>
            <a:ext cx="254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3" name="Google Shape;223;p35"/>
          <p:cNvSpPr/>
          <p:nvPr/>
        </p:nvSpPr>
        <p:spPr>
          <a:xfrm>
            <a:off x="1496475" y="1515610"/>
            <a:ext cx="1239000" cy="6156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5"/>
          <p:cNvSpPr txBox="1"/>
          <p:nvPr/>
        </p:nvSpPr>
        <p:spPr>
          <a:xfrm>
            <a:off x="1471302" y="1490476"/>
            <a:ext cx="13296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Bandpass filter </a:t>
            </a:r>
            <a:endParaRPr/>
          </a:p>
        </p:txBody>
      </p:sp>
      <p:sp>
        <p:nvSpPr>
          <p:cNvPr id="225" name="Google Shape;225;p35"/>
          <p:cNvSpPr txBox="1"/>
          <p:nvPr/>
        </p:nvSpPr>
        <p:spPr>
          <a:xfrm>
            <a:off x="3852719" y="1604176"/>
            <a:ext cx="1119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Select 22 channels </a:t>
            </a:r>
            <a:endParaRPr/>
          </a:p>
        </p:txBody>
      </p:sp>
      <p:sp>
        <p:nvSpPr>
          <p:cNvPr id="226" name="Google Shape;226;p35"/>
          <p:cNvSpPr txBox="1"/>
          <p:nvPr/>
        </p:nvSpPr>
        <p:spPr>
          <a:xfrm>
            <a:off x="1371223" y="2187163"/>
            <a:ext cx="1860300" cy="96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900">
                <a:solidFill>
                  <a:srgbClr val="000000"/>
                </a:solidFill>
                <a:highlight>
                  <a:srgbClr val="FFFFFF"/>
                </a:highlight>
              </a:rPr>
              <a:t>FIR filter parameters:</a:t>
            </a:r>
            <a:endParaRPr sz="900">
              <a:solidFill>
                <a:srgbClr val="000000"/>
              </a:solidFill>
              <a:highlight>
                <a:srgbClr val="FFFFFF"/>
              </a:highlight>
            </a:endParaRPr>
          </a:p>
          <a:p>
            <a:pPr indent="0" lvl="0" marL="0" rtl="0" algn="l">
              <a:lnSpc>
                <a:spcPct val="115000"/>
              </a:lnSpc>
              <a:spcBef>
                <a:spcPts val="0"/>
              </a:spcBef>
              <a:spcAft>
                <a:spcPts val="0"/>
              </a:spcAft>
              <a:buClr>
                <a:srgbClr val="000000"/>
              </a:buClr>
              <a:buSzPts val="1100"/>
              <a:buFont typeface="Arial"/>
              <a:buNone/>
            </a:pPr>
            <a:r>
              <a:rPr lang="en-GB" sz="900">
                <a:solidFill>
                  <a:srgbClr val="000000"/>
                </a:solidFill>
                <a:highlight>
                  <a:srgbClr val="FFFFFF"/>
                </a:highlight>
              </a:rPr>
              <a:t>Hamming window</a:t>
            </a:r>
            <a:endParaRPr sz="900">
              <a:solidFill>
                <a:srgbClr val="000000"/>
              </a:solidFill>
              <a:highlight>
                <a:srgbClr val="FFFFFF"/>
              </a:highlight>
            </a:endParaRPr>
          </a:p>
          <a:p>
            <a:pPr indent="0" lvl="0" marL="0" rtl="0" algn="l">
              <a:lnSpc>
                <a:spcPct val="115000"/>
              </a:lnSpc>
              <a:spcBef>
                <a:spcPts val="0"/>
              </a:spcBef>
              <a:spcAft>
                <a:spcPts val="0"/>
              </a:spcAft>
              <a:buClr>
                <a:srgbClr val="000000"/>
              </a:buClr>
              <a:buSzPts val="1100"/>
              <a:buFont typeface="Arial"/>
              <a:buNone/>
            </a:pPr>
            <a:r>
              <a:rPr lang="en-GB" sz="900">
                <a:solidFill>
                  <a:srgbClr val="000000"/>
                </a:solidFill>
                <a:highlight>
                  <a:srgbClr val="FFFFFF"/>
                </a:highlight>
              </a:rPr>
              <a:t>Lower passband edge: 7.00</a:t>
            </a:r>
            <a:endParaRPr sz="900">
              <a:solidFill>
                <a:srgbClr val="000000"/>
              </a:solidFill>
              <a:highlight>
                <a:srgbClr val="FFFFFF"/>
              </a:highlight>
            </a:endParaRPr>
          </a:p>
          <a:p>
            <a:pPr indent="0" lvl="0" marL="0" rtl="0" algn="l">
              <a:lnSpc>
                <a:spcPct val="115000"/>
              </a:lnSpc>
              <a:spcBef>
                <a:spcPts val="0"/>
              </a:spcBef>
              <a:spcAft>
                <a:spcPts val="0"/>
              </a:spcAft>
              <a:buNone/>
            </a:pPr>
            <a:r>
              <a:rPr lang="en-GB" sz="900">
                <a:solidFill>
                  <a:srgbClr val="000000"/>
                </a:solidFill>
                <a:highlight>
                  <a:srgbClr val="FFFFFF"/>
                </a:highlight>
              </a:rPr>
              <a:t>Upper passband edge: 35.00 Hz</a:t>
            </a:r>
            <a:endParaRPr sz="900">
              <a:solidFill>
                <a:srgbClr val="000000"/>
              </a:solidFill>
              <a:highlight>
                <a:srgbClr val="FFFFFF"/>
              </a:highlight>
            </a:endParaRPr>
          </a:p>
          <a:p>
            <a:pPr indent="0" lvl="0" marL="0" rtl="0" algn="l">
              <a:lnSpc>
                <a:spcPct val="115000"/>
              </a:lnSpc>
              <a:spcBef>
                <a:spcPts val="0"/>
              </a:spcBef>
              <a:spcAft>
                <a:spcPts val="0"/>
              </a:spcAft>
              <a:buClr>
                <a:srgbClr val="000000"/>
              </a:buClr>
              <a:buSzPts val="1100"/>
              <a:buFont typeface="Arial"/>
              <a:buNone/>
            </a:pPr>
            <a:r>
              <a:rPr lang="en-GB" sz="900">
                <a:solidFill>
                  <a:srgbClr val="000000"/>
                </a:solidFill>
                <a:highlight>
                  <a:srgbClr val="FFFFFF"/>
                </a:highlight>
              </a:rPr>
              <a:t>Order :4</a:t>
            </a:r>
            <a:endParaRPr sz="900">
              <a:solidFill>
                <a:srgbClr val="000000"/>
              </a:solidFill>
              <a:highlight>
                <a:srgbClr val="FFFFFF"/>
              </a:highlight>
            </a:endParaRPr>
          </a:p>
          <a:p>
            <a:pPr indent="0" lvl="0" marL="0" rtl="0" algn="l">
              <a:spcBef>
                <a:spcPts val="0"/>
              </a:spcBef>
              <a:spcAft>
                <a:spcPts val="0"/>
              </a:spcAft>
              <a:buNone/>
            </a:pPr>
            <a:r>
              <a:t/>
            </a:r>
            <a:endParaRPr/>
          </a:p>
        </p:txBody>
      </p:sp>
      <p:pic>
        <p:nvPicPr>
          <p:cNvPr id="227" name="Google Shape;227;p35"/>
          <p:cNvPicPr preferRelativeResize="0"/>
          <p:nvPr/>
        </p:nvPicPr>
        <p:blipFill>
          <a:blip r:embed="rId6">
            <a:alphaModFix/>
          </a:blip>
          <a:stretch>
            <a:fillRect/>
          </a:stretch>
        </p:blipFill>
        <p:spPr>
          <a:xfrm>
            <a:off x="707935" y="1262475"/>
            <a:ext cx="715628" cy="487225"/>
          </a:xfrm>
          <a:prstGeom prst="rect">
            <a:avLst/>
          </a:prstGeom>
          <a:noFill/>
          <a:ln>
            <a:noFill/>
          </a:ln>
        </p:spPr>
      </p:pic>
      <p:pic>
        <p:nvPicPr>
          <p:cNvPr id="228" name="Google Shape;228;p35"/>
          <p:cNvPicPr preferRelativeResize="0"/>
          <p:nvPr/>
        </p:nvPicPr>
        <p:blipFill>
          <a:blip r:embed="rId7">
            <a:alphaModFix/>
          </a:blip>
          <a:stretch>
            <a:fillRect/>
          </a:stretch>
        </p:blipFill>
        <p:spPr>
          <a:xfrm>
            <a:off x="2878524" y="1312726"/>
            <a:ext cx="677030" cy="487225"/>
          </a:xfrm>
          <a:prstGeom prst="rect">
            <a:avLst/>
          </a:prstGeom>
          <a:noFill/>
          <a:ln>
            <a:noFill/>
          </a:ln>
        </p:spPr>
      </p:pic>
      <p:sp>
        <p:nvSpPr>
          <p:cNvPr id="229" name="Google Shape;229;p35"/>
          <p:cNvSpPr/>
          <p:nvPr/>
        </p:nvSpPr>
        <p:spPr>
          <a:xfrm>
            <a:off x="5612872" y="1513713"/>
            <a:ext cx="1329600" cy="7965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Rename channels</a:t>
            </a:r>
            <a:endParaRPr/>
          </a:p>
        </p:txBody>
      </p:sp>
      <p:sp>
        <p:nvSpPr>
          <p:cNvPr id="230" name="Google Shape;230;p35"/>
          <p:cNvSpPr txBox="1"/>
          <p:nvPr/>
        </p:nvSpPr>
        <p:spPr>
          <a:xfrm>
            <a:off x="4971725" y="1984100"/>
            <a:ext cx="721200" cy="32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GB" sz="700">
                <a:solidFill>
                  <a:srgbClr val="000000"/>
                </a:solidFill>
                <a:highlight>
                  <a:srgbClr val="FFFFFF"/>
                </a:highlight>
              </a:rPr>
              <a:t>288, 22, 751</a:t>
            </a:r>
            <a:endParaRPr sz="700">
              <a:solidFill>
                <a:srgbClr val="000000"/>
              </a:solidFill>
              <a:highlight>
                <a:srgbClr val="FFFFFF"/>
              </a:highlight>
            </a:endParaRPr>
          </a:p>
          <a:p>
            <a:pPr indent="0" lvl="0" marL="0" rtl="0" algn="l">
              <a:spcBef>
                <a:spcPts val="0"/>
              </a:spcBef>
              <a:spcAft>
                <a:spcPts val="0"/>
              </a:spcAft>
              <a:buNone/>
            </a:pPr>
            <a:r>
              <a:t/>
            </a:r>
            <a:endParaRPr sz="1200"/>
          </a:p>
        </p:txBody>
      </p:sp>
      <p:sp>
        <p:nvSpPr>
          <p:cNvPr id="231" name="Google Shape;231;p35"/>
          <p:cNvSpPr txBox="1"/>
          <p:nvPr/>
        </p:nvSpPr>
        <p:spPr>
          <a:xfrm>
            <a:off x="3680015" y="2287076"/>
            <a:ext cx="1444500" cy="4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GB" sz="900">
                <a:solidFill>
                  <a:srgbClr val="000000"/>
                </a:solidFill>
                <a:highlight>
                  <a:srgbClr val="FFFFFF"/>
                </a:highlight>
              </a:rPr>
              <a:t>bads: 3 items (EOG-left, EOG-central, EOG-right)</a:t>
            </a:r>
            <a:endParaRPr sz="900">
              <a:solidFill>
                <a:srgbClr val="000000"/>
              </a:solidFill>
              <a:highlight>
                <a:srgbClr val="FFFFFF"/>
              </a:highlight>
            </a:endParaRPr>
          </a:p>
          <a:p>
            <a:pPr indent="0" lvl="0" marL="0" rtl="0" algn="l">
              <a:spcBef>
                <a:spcPts val="0"/>
              </a:spcBef>
              <a:spcAft>
                <a:spcPts val="0"/>
              </a:spcAft>
              <a:buNone/>
            </a:pPr>
            <a:r>
              <a:t/>
            </a:r>
            <a:endParaRPr/>
          </a:p>
        </p:txBody>
      </p:sp>
      <p:sp>
        <p:nvSpPr>
          <p:cNvPr id="232" name="Google Shape;232;p35"/>
          <p:cNvSpPr/>
          <p:nvPr/>
        </p:nvSpPr>
        <p:spPr>
          <a:xfrm>
            <a:off x="7430843" y="1441001"/>
            <a:ext cx="1444500" cy="8931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txBox="1"/>
          <p:nvPr/>
        </p:nvSpPr>
        <p:spPr>
          <a:xfrm>
            <a:off x="6784042" y="2325626"/>
            <a:ext cx="1014900" cy="32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850">
                <a:solidFill>
                  <a:srgbClr val="000000"/>
                </a:solidFill>
                <a:highlight>
                  <a:srgbClr val="FFFFFF"/>
                </a:highlight>
              </a:rPr>
              <a:t>288, 22, 751</a:t>
            </a:r>
            <a:endParaRPr sz="850">
              <a:solidFill>
                <a:srgbClr val="000000"/>
              </a:solidFill>
              <a:highlight>
                <a:srgbClr val="FFFFFF"/>
              </a:highlight>
            </a:endParaRPr>
          </a:p>
          <a:p>
            <a:pPr indent="0" lvl="0" marL="0" rtl="0" algn="l">
              <a:spcBef>
                <a:spcPts val="0"/>
              </a:spcBef>
              <a:spcAft>
                <a:spcPts val="0"/>
              </a:spcAft>
              <a:buNone/>
            </a:pPr>
            <a:r>
              <a:t/>
            </a:r>
            <a:endParaRPr sz="1200"/>
          </a:p>
        </p:txBody>
      </p:sp>
      <p:sp>
        <p:nvSpPr>
          <p:cNvPr id="234" name="Google Shape;234;p35"/>
          <p:cNvSpPr txBox="1"/>
          <p:nvPr/>
        </p:nvSpPr>
        <p:spPr>
          <a:xfrm>
            <a:off x="7430825" y="1544350"/>
            <a:ext cx="1512000" cy="7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Wavelet Packet Decomposition</a:t>
            </a:r>
            <a:endParaRPr/>
          </a:p>
        </p:txBody>
      </p:sp>
      <p:cxnSp>
        <p:nvCxnSpPr>
          <p:cNvPr id="235" name="Google Shape;235;p35"/>
          <p:cNvCxnSpPr/>
          <p:nvPr/>
        </p:nvCxnSpPr>
        <p:spPr>
          <a:xfrm>
            <a:off x="7162303" y="3689677"/>
            <a:ext cx="0" cy="131100"/>
          </a:xfrm>
          <a:prstGeom prst="straightConnector1">
            <a:avLst/>
          </a:prstGeom>
          <a:noFill/>
          <a:ln cap="flat" cmpd="sng" w="9525">
            <a:solidFill>
              <a:srgbClr val="000000"/>
            </a:solidFill>
            <a:prstDash val="dot"/>
            <a:round/>
            <a:headEnd len="med" w="med" type="none"/>
            <a:tailEnd len="med" w="med" type="none"/>
          </a:ln>
        </p:spPr>
      </p:cxnSp>
      <p:sp>
        <p:nvSpPr>
          <p:cNvPr id="236" name="Google Shape;236;p35"/>
          <p:cNvSpPr txBox="1"/>
          <p:nvPr/>
        </p:nvSpPr>
        <p:spPr>
          <a:xfrm>
            <a:off x="7382224" y="2494750"/>
            <a:ext cx="914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chemeClr val="dk1"/>
                </a:solidFill>
              </a:rPr>
              <a:t>Train test split</a:t>
            </a:r>
            <a:endParaRPr sz="800">
              <a:solidFill>
                <a:schemeClr val="dk1"/>
              </a:solidFill>
            </a:endParaRPr>
          </a:p>
          <a:p>
            <a:pPr indent="0" lvl="0" marL="0" rtl="0" algn="l">
              <a:spcBef>
                <a:spcPts val="0"/>
              </a:spcBef>
              <a:spcAft>
                <a:spcPts val="0"/>
              </a:spcAft>
              <a:buNone/>
            </a:pPr>
            <a:r>
              <a:rPr lang="en-GB" sz="800">
                <a:solidFill>
                  <a:schemeClr val="dk1"/>
                </a:solidFill>
              </a:rPr>
              <a:t>80:20</a:t>
            </a:r>
            <a:endParaRPr sz="800">
              <a:solidFill>
                <a:schemeClr val="dk1"/>
              </a:solidFill>
            </a:endParaRPr>
          </a:p>
          <a:p>
            <a:pPr indent="0" lvl="0" marL="0" rtl="0" algn="l">
              <a:spcBef>
                <a:spcPts val="0"/>
              </a:spcBef>
              <a:spcAft>
                <a:spcPts val="0"/>
              </a:spcAft>
              <a:buNone/>
            </a:pPr>
            <a:r>
              <a:rPr lang="en-GB" sz="800">
                <a:solidFill>
                  <a:schemeClr val="dk1"/>
                </a:solidFill>
              </a:rPr>
              <a:t>Test: 58,32</a:t>
            </a:r>
            <a:endParaRPr sz="800">
              <a:solidFill>
                <a:schemeClr val="dk1"/>
              </a:solidFill>
            </a:endParaRPr>
          </a:p>
          <a:p>
            <a:pPr indent="0" lvl="0" marL="0" rtl="0" algn="l">
              <a:spcBef>
                <a:spcPts val="0"/>
              </a:spcBef>
              <a:spcAft>
                <a:spcPts val="0"/>
              </a:spcAft>
              <a:buNone/>
            </a:pPr>
            <a:r>
              <a:rPr lang="en-GB" sz="800">
                <a:solidFill>
                  <a:schemeClr val="dk1"/>
                </a:solidFill>
              </a:rPr>
              <a:t>Train: 230,32</a:t>
            </a:r>
            <a:endParaRPr sz="800">
              <a:solidFill>
                <a:schemeClr val="dk1"/>
              </a:solidFill>
            </a:endParaRPr>
          </a:p>
        </p:txBody>
      </p:sp>
      <p:cxnSp>
        <p:nvCxnSpPr>
          <p:cNvPr id="237" name="Google Shape;237;p35"/>
          <p:cNvCxnSpPr>
            <a:stCxn id="221" idx="3"/>
            <a:endCxn id="224" idx="1"/>
          </p:cNvCxnSpPr>
          <p:nvPr/>
        </p:nvCxnSpPr>
        <p:spPr>
          <a:xfrm flipH="1" rot="10800000">
            <a:off x="750018" y="1798278"/>
            <a:ext cx="721200" cy="12900"/>
          </a:xfrm>
          <a:prstGeom prst="straightConnector1">
            <a:avLst/>
          </a:prstGeom>
          <a:noFill/>
          <a:ln cap="flat" cmpd="sng" w="9525">
            <a:solidFill>
              <a:srgbClr val="595959"/>
            </a:solidFill>
            <a:prstDash val="solid"/>
            <a:round/>
            <a:headEnd len="med" w="med" type="none"/>
            <a:tailEnd len="med" w="med" type="triangle"/>
          </a:ln>
        </p:spPr>
      </p:cxnSp>
      <p:cxnSp>
        <p:nvCxnSpPr>
          <p:cNvPr id="238" name="Google Shape;238;p35"/>
          <p:cNvCxnSpPr>
            <a:endCxn id="219" idx="1"/>
          </p:cNvCxnSpPr>
          <p:nvPr/>
        </p:nvCxnSpPr>
        <p:spPr>
          <a:xfrm>
            <a:off x="2765479" y="1906276"/>
            <a:ext cx="906600" cy="5700"/>
          </a:xfrm>
          <a:prstGeom prst="straightConnector1">
            <a:avLst/>
          </a:prstGeom>
          <a:noFill/>
          <a:ln cap="flat" cmpd="sng" w="9525">
            <a:solidFill>
              <a:srgbClr val="595959"/>
            </a:solidFill>
            <a:prstDash val="solid"/>
            <a:round/>
            <a:headEnd len="med" w="med" type="none"/>
            <a:tailEnd len="med" w="med" type="triangle"/>
          </a:ln>
        </p:spPr>
      </p:cxnSp>
      <p:cxnSp>
        <p:nvCxnSpPr>
          <p:cNvPr id="239" name="Google Shape;239;p35"/>
          <p:cNvCxnSpPr>
            <a:stCxn id="225" idx="3"/>
            <a:endCxn id="229" idx="1"/>
          </p:cNvCxnSpPr>
          <p:nvPr/>
        </p:nvCxnSpPr>
        <p:spPr>
          <a:xfrm>
            <a:off x="4971719" y="1911976"/>
            <a:ext cx="641100" cy="0"/>
          </a:xfrm>
          <a:prstGeom prst="straightConnector1">
            <a:avLst/>
          </a:prstGeom>
          <a:noFill/>
          <a:ln cap="flat" cmpd="sng" w="9525">
            <a:solidFill>
              <a:srgbClr val="595959"/>
            </a:solidFill>
            <a:prstDash val="solid"/>
            <a:round/>
            <a:headEnd len="med" w="med" type="none"/>
            <a:tailEnd len="med" w="med" type="triangle"/>
          </a:ln>
        </p:spPr>
      </p:cxnSp>
      <p:cxnSp>
        <p:nvCxnSpPr>
          <p:cNvPr id="240" name="Google Shape;240;p35"/>
          <p:cNvCxnSpPr>
            <a:stCxn id="229" idx="3"/>
          </p:cNvCxnSpPr>
          <p:nvPr/>
        </p:nvCxnSpPr>
        <p:spPr>
          <a:xfrm flipH="1" rot="10800000">
            <a:off x="6942472" y="1890663"/>
            <a:ext cx="533700" cy="21300"/>
          </a:xfrm>
          <a:prstGeom prst="straightConnector1">
            <a:avLst/>
          </a:prstGeom>
          <a:noFill/>
          <a:ln cap="flat" cmpd="sng" w="9525">
            <a:solidFill>
              <a:srgbClr val="595959"/>
            </a:solidFill>
            <a:prstDash val="solid"/>
            <a:round/>
            <a:headEnd len="med" w="med" type="none"/>
            <a:tailEnd len="med" w="med" type="triangle"/>
          </a:ln>
        </p:spPr>
      </p:cxnSp>
      <p:sp>
        <p:nvSpPr>
          <p:cNvPr id="241" name="Google Shape;241;p35"/>
          <p:cNvSpPr/>
          <p:nvPr/>
        </p:nvSpPr>
        <p:spPr>
          <a:xfrm>
            <a:off x="6664771" y="3332513"/>
            <a:ext cx="2349300" cy="1701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35"/>
          <p:cNvPicPr preferRelativeResize="0"/>
          <p:nvPr/>
        </p:nvPicPr>
        <p:blipFill>
          <a:blip r:embed="rId8">
            <a:alphaModFix/>
          </a:blip>
          <a:stretch>
            <a:fillRect/>
          </a:stretch>
        </p:blipFill>
        <p:spPr>
          <a:xfrm>
            <a:off x="6784052" y="3407699"/>
            <a:ext cx="2110708" cy="1550950"/>
          </a:xfrm>
          <a:prstGeom prst="rect">
            <a:avLst/>
          </a:prstGeom>
          <a:noFill/>
          <a:ln>
            <a:noFill/>
          </a:ln>
        </p:spPr>
      </p:pic>
      <p:cxnSp>
        <p:nvCxnSpPr>
          <p:cNvPr id="243" name="Google Shape;243;p35"/>
          <p:cNvCxnSpPr>
            <a:stCxn id="232" idx="2"/>
          </p:cNvCxnSpPr>
          <p:nvPr/>
        </p:nvCxnSpPr>
        <p:spPr>
          <a:xfrm flipH="1">
            <a:off x="8140493" y="2334101"/>
            <a:ext cx="12600" cy="978300"/>
          </a:xfrm>
          <a:prstGeom prst="straightConnector1">
            <a:avLst/>
          </a:prstGeom>
          <a:noFill/>
          <a:ln cap="flat" cmpd="sng" w="9525">
            <a:solidFill>
              <a:srgbClr val="595959"/>
            </a:solidFill>
            <a:prstDash val="solid"/>
            <a:round/>
            <a:headEnd len="med" w="med" type="none"/>
            <a:tailEnd len="med" w="med" type="triangle"/>
          </a:ln>
        </p:spPr>
      </p:cxnSp>
      <p:sp>
        <p:nvSpPr>
          <p:cNvPr id="244" name="Google Shape;244;p35"/>
          <p:cNvSpPr/>
          <p:nvPr/>
        </p:nvSpPr>
        <p:spPr>
          <a:xfrm>
            <a:off x="4585145" y="3395825"/>
            <a:ext cx="1512000" cy="718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5"/>
          <p:cNvSpPr txBox="1"/>
          <p:nvPr/>
        </p:nvSpPr>
        <p:spPr>
          <a:xfrm>
            <a:off x="4642525" y="3447413"/>
            <a:ext cx="13971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Raspberry Pi </a:t>
            </a:r>
            <a:endParaRPr/>
          </a:p>
          <a:p>
            <a:pPr indent="0" lvl="0" marL="0" rtl="0" algn="l">
              <a:spcBef>
                <a:spcPts val="0"/>
              </a:spcBef>
              <a:spcAft>
                <a:spcPts val="0"/>
              </a:spcAft>
              <a:buNone/>
            </a:pPr>
            <a:r>
              <a:rPr lang="en-GB"/>
              <a:t>    camera</a:t>
            </a:r>
            <a:endParaRPr/>
          </a:p>
        </p:txBody>
      </p:sp>
      <p:sp>
        <p:nvSpPr>
          <p:cNvPr id="246" name="Google Shape;246;p35"/>
          <p:cNvSpPr/>
          <p:nvPr/>
        </p:nvSpPr>
        <p:spPr>
          <a:xfrm>
            <a:off x="2459978" y="3425050"/>
            <a:ext cx="1621200" cy="12120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txBox="1"/>
          <p:nvPr/>
        </p:nvSpPr>
        <p:spPr>
          <a:xfrm>
            <a:off x="2462948" y="3830950"/>
            <a:ext cx="144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Raspberry Pi</a:t>
            </a:r>
            <a:endParaRPr/>
          </a:p>
        </p:txBody>
      </p:sp>
      <p:sp>
        <p:nvSpPr>
          <p:cNvPr id="248" name="Google Shape;248;p35"/>
          <p:cNvSpPr/>
          <p:nvPr/>
        </p:nvSpPr>
        <p:spPr>
          <a:xfrm>
            <a:off x="164053" y="3425050"/>
            <a:ext cx="1621200" cy="12120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txBox="1"/>
          <p:nvPr/>
        </p:nvSpPr>
        <p:spPr>
          <a:xfrm>
            <a:off x="320044" y="3830950"/>
            <a:ext cx="123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Robotic Arm</a:t>
            </a:r>
            <a:endParaRPr/>
          </a:p>
        </p:txBody>
      </p:sp>
      <p:cxnSp>
        <p:nvCxnSpPr>
          <p:cNvPr id="250" name="Google Shape;250;p35"/>
          <p:cNvCxnSpPr>
            <a:stCxn id="247" idx="1"/>
            <a:endCxn id="248" idx="3"/>
          </p:cNvCxnSpPr>
          <p:nvPr/>
        </p:nvCxnSpPr>
        <p:spPr>
          <a:xfrm rot="10800000">
            <a:off x="1785248" y="4031050"/>
            <a:ext cx="677700" cy="0"/>
          </a:xfrm>
          <a:prstGeom prst="straightConnector1">
            <a:avLst/>
          </a:prstGeom>
          <a:noFill/>
          <a:ln cap="flat" cmpd="sng" w="9525">
            <a:solidFill>
              <a:srgbClr val="595959"/>
            </a:solidFill>
            <a:prstDash val="solid"/>
            <a:round/>
            <a:headEnd len="med" w="med" type="none"/>
            <a:tailEnd len="med" w="med" type="triangle"/>
          </a:ln>
        </p:spPr>
      </p:cxnSp>
      <p:cxnSp>
        <p:nvCxnSpPr>
          <p:cNvPr id="251" name="Google Shape;251;p35"/>
          <p:cNvCxnSpPr>
            <a:stCxn id="245" idx="1"/>
          </p:cNvCxnSpPr>
          <p:nvPr/>
        </p:nvCxnSpPr>
        <p:spPr>
          <a:xfrm rot="10800000">
            <a:off x="4057525" y="3745913"/>
            <a:ext cx="585000" cy="9300"/>
          </a:xfrm>
          <a:prstGeom prst="straightConnector1">
            <a:avLst/>
          </a:prstGeom>
          <a:noFill/>
          <a:ln cap="flat" cmpd="sng" w="9525">
            <a:solidFill>
              <a:srgbClr val="595959"/>
            </a:solidFill>
            <a:prstDash val="solid"/>
            <a:round/>
            <a:headEnd len="med" w="med" type="none"/>
            <a:tailEnd len="med" w="med" type="triangle"/>
          </a:ln>
        </p:spPr>
      </p:cxnSp>
      <p:cxnSp>
        <p:nvCxnSpPr>
          <p:cNvPr id="252" name="Google Shape;252;p35"/>
          <p:cNvCxnSpPr/>
          <p:nvPr/>
        </p:nvCxnSpPr>
        <p:spPr>
          <a:xfrm rot="10800000">
            <a:off x="4084877" y="4458625"/>
            <a:ext cx="2585700" cy="0"/>
          </a:xfrm>
          <a:prstGeom prst="straightConnector1">
            <a:avLst/>
          </a:prstGeom>
          <a:noFill/>
          <a:ln cap="flat" cmpd="sng" w="9525">
            <a:solidFill>
              <a:srgbClr val="595959"/>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a:t>WORK FLOW CHART</a:t>
            </a:r>
            <a:endParaRPr b="1"/>
          </a:p>
        </p:txBody>
      </p:sp>
      <p:sp>
        <p:nvSpPr>
          <p:cNvPr id="258" name="Google Shape;258;p36"/>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259" name="Google Shape;259;p36"/>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260" name="Google Shape;260;p36"/>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261" name="Google Shape;261;p36"/>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263" name="Google Shape;263;p36"/>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6"/>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265" name="Google Shape;265;p36"/>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6"/>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267" name="Google Shape;267;p36"/>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6"/>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269" name="Google Shape;269;p36"/>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6"/>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271" name="Google Shape;271;p36"/>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6"/>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273" name="Google Shape;273;p36"/>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275" name="Google Shape;275;p36"/>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6"/>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277" name="Google Shape;277;p36"/>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6"/>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279" name="Google Shape;279;p36"/>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281" name="Google Shape;281;p36"/>
          <p:cNvCxnSpPr>
            <a:stCxn id="262" idx="3"/>
            <a:endCxn id="263"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282" name="Google Shape;282;p36"/>
          <p:cNvCxnSpPr>
            <a:stCxn id="263" idx="3"/>
            <a:endCxn id="265"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283" name="Google Shape;283;p36"/>
          <p:cNvCxnSpPr>
            <a:stCxn id="265" idx="3"/>
            <a:endCxn id="267"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284" name="Google Shape;284;p36"/>
          <p:cNvCxnSpPr>
            <a:stCxn id="267" idx="3"/>
            <a:endCxn id="269"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285" name="Google Shape;285;p36"/>
          <p:cNvCxnSpPr>
            <a:stCxn id="269" idx="2"/>
            <a:endCxn id="271"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286" name="Google Shape;286;p36"/>
          <p:cNvCxnSpPr>
            <a:stCxn id="271" idx="2"/>
            <a:endCxn id="273"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287" name="Google Shape;287;p36"/>
          <p:cNvCxnSpPr>
            <a:stCxn id="273" idx="1"/>
            <a:endCxn id="275"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288" name="Google Shape;288;p36"/>
          <p:cNvCxnSpPr>
            <a:stCxn id="275" idx="1"/>
            <a:endCxn id="277"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289" name="Google Shape;289;p36"/>
          <p:cNvCxnSpPr>
            <a:stCxn id="277" idx="1"/>
            <a:endCxn id="279"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290" name="Google Shape;290;p36"/>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291" name="Google Shape;291;p36"/>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WORK DONE</a:t>
            </a:r>
            <a:endParaRPr b="1"/>
          </a:p>
          <a:p>
            <a:pPr indent="0" lvl="0" marL="0" rtl="0" algn="l">
              <a:spcBef>
                <a:spcPts val="0"/>
              </a:spcBef>
              <a:spcAft>
                <a:spcPts val="0"/>
              </a:spcAft>
              <a:buNone/>
            </a:pPr>
            <a:r>
              <a:t/>
            </a:r>
            <a:endParaRPr/>
          </a:p>
        </p:txBody>
      </p:sp>
      <p:sp>
        <p:nvSpPr>
          <p:cNvPr id="297" name="Google Shape;297;p37"/>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298" name="Google Shape;298;p37"/>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299" name="Google Shape;299;p37"/>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300" name="Google Shape;300;p37"/>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7"/>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302" name="Google Shape;302;p37"/>
          <p:cNvSpPr/>
          <p:nvPr/>
        </p:nvSpPr>
        <p:spPr>
          <a:xfrm>
            <a:off x="2527225" y="1478925"/>
            <a:ext cx="1143000" cy="5727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7"/>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highlight>
                  <a:srgbClr val="000000"/>
                </a:highlight>
                <a:latin typeface="Calibri"/>
                <a:ea typeface="Calibri"/>
                <a:cs typeface="Calibri"/>
                <a:sym typeface="Calibri"/>
              </a:rPr>
              <a:t>Find the events</a:t>
            </a:r>
            <a:endParaRPr b="1">
              <a:solidFill>
                <a:srgbClr val="FFFFFF"/>
              </a:solidFill>
              <a:highlight>
                <a:srgbClr val="000000"/>
              </a:highlight>
              <a:latin typeface="Calibri"/>
              <a:ea typeface="Calibri"/>
              <a:cs typeface="Calibri"/>
              <a:sym typeface="Calibri"/>
            </a:endParaRPr>
          </a:p>
        </p:txBody>
      </p:sp>
      <p:sp>
        <p:nvSpPr>
          <p:cNvPr id="304" name="Google Shape;304;p37"/>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7"/>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306" name="Google Shape;306;p37"/>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7"/>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308" name="Google Shape;308;p37"/>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7"/>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310" name="Google Shape;310;p37"/>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7"/>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312" name="Google Shape;312;p37"/>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7"/>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314" name="Google Shape;314;p37"/>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7"/>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316" name="Google Shape;316;p37"/>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318" name="Google Shape;318;p37"/>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7"/>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320" name="Google Shape;320;p37"/>
          <p:cNvCxnSpPr>
            <a:stCxn id="301" idx="3"/>
            <a:endCxn id="302"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321" name="Google Shape;321;p37"/>
          <p:cNvCxnSpPr>
            <a:stCxn id="302" idx="3"/>
            <a:endCxn id="304"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322" name="Google Shape;322;p37"/>
          <p:cNvCxnSpPr>
            <a:stCxn id="304" idx="3"/>
            <a:endCxn id="306"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323" name="Google Shape;323;p37"/>
          <p:cNvCxnSpPr>
            <a:stCxn id="306" idx="3"/>
            <a:endCxn id="308"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324" name="Google Shape;324;p37"/>
          <p:cNvCxnSpPr>
            <a:stCxn id="308" idx="2"/>
            <a:endCxn id="310"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325" name="Google Shape;325;p37"/>
          <p:cNvCxnSpPr>
            <a:stCxn id="310" idx="2"/>
            <a:endCxn id="312"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326" name="Google Shape;326;p37"/>
          <p:cNvCxnSpPr>
            <a:stCxn id="312" idx="1"/>
            <a:endCxn id="314"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327" name="Google Shape;327;p37"/>
          <p:cNvCxnSpPr>
            <a:stCxn id="314" idx="1"/>
            <a:endCxn id="316"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328" name="Google Shape;328;p37"/>
          <p:cNvCxnSpPr>
            <a:stCxn id="316" idx="1"/>
            <a:endCxn id="318"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329" name="Google Shape;329;p37"/>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330" name="Google Shape;330;p37"/>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EVENTS</a:t>
            </a:r>
            <a:endParaRPr b="1"/>
          </a:p>
          <a:p>
            <a:pPr indent="0" lvl="0" marL="0" rtl="0" algn="l">
              <a:spcBef>
                <a:spcPts val="0"/>
              </a:spcBef>
              <a:spcAft>
                <a:spcPts val="0"/>
              </a:spcAft>
              <a:buNone/>
            </a:pPr>
            <a:r>
              <a:t/>
            </a:r>
            <a:endParaRPr/>
          </a:p>
        </p:txBody>
      </p:sp>
      <p:sp>
        <p:nvSpPr>
          <p:cNvPr id="336" name="Google Shape;336;p38"/>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337" name="Google Shape;337;p38"/>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338" name="Google Shape;338;p38"/>
          <p:cNvPicPr preferRelativeResize="0"/>
          <p:nvPr/>
        </p:nvPicPr>
        <p:blipFill rotWithShape="1">
          <a:blip r:embed="rId4">
            <a:alphaModFix/>
          </a:blip>
          <a:srcRect b="0" l="0" r="0" t="0"/>
          <a:stretch/>
        </p:blipFill>
        <p:spPr>
          <a:xfrm>
            <a:off x="0" y="0"/>
            <a:ext cx="1143000" cy="1143000"/>
          </a:xfrm>
          <a:prstGeom prst="rect">
            <a:avLst/>
          </a:prstGeom>
          <a:noFill/>
          <a:ln>
            <a:noFill/>
          </a:ln>
        </p:spPr>
      </p:pic>
      <p:pic>
        <p:nvPicPr>
          <p:cNvPr id="339" name="Google Shape;339;p38"/>
          <p:cNvPicPr preferRelativeResize="0"/>
          <p:nvPr/>
        </p:nvPicPr>
        <p:blipFill>
          <a:blip r:embed="rId5">
            <a:alphaModFix/>
          </a:blip>
          <a:stretch>
            <a:fillRect/>
          </a:stretch>
        </p:blipFill>
        <p:spPr>
          <a:xfrm>
            <a:off x="520400" y="1447838"/>
            <a:ext cx="5446900" cy="2816200"/>
          </a:xfrm>
          <a:prstGeom prst="rect">
            <a:avLst/>
          </a:prstGeom>
          <a:noFill/>
          <a:ln>
            <a:noFill/>
          </a:ln>
        </p:spPr>
      </p:pic>
      <p:pic>
        <p:nvPicPr>
          <p:cNvPr id="340" name="Google Shape;340;p38"/>
          <p:cNvPicPr preferRelativeResize="0"/>
          <p:nvPr/>
        </p:nvPicPr>
        <p:blipFill>
          <a:blip r:embed="rId6">
            <a:alphaModFix/>
          </a:blip>
          <a:stretch>
            <a:fillRect/>
          </a:stretch>
        </p:blipFill>
        <p:spPr>
          <a:xfrm>
            <a:off x="6193700" y="1941150"/>
            <a:ext cx="2871900" cy="1955336"/>
          </a:xfrm>
          <a:prstGeom prst="rect">
            <a:avLst/>
          </a:prstGeom>
          <a:noFill/>
          <a:ln>
            <a:noFill/>
          </a:ln>
        </p:spPr>
      </p:pic>
      <p:sp>
        <p:nvSpPr>
          <p:cNvPr id="341" name="Google Shape;341;p38"/>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342" name="Google Shape;342;p38"/>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a:t>METHOD</a:t>
            </a:r>
            <a:endParaRPr b="1"/>
          </a:p>
          <a:p>
            <a:pPr indent="0" lvl="0" marL="0" rtl="0" algn="l">
              <a:spcBef>
                <a:spcPts val="0"/>
              </a:spcBef>
              <a:spcAft>
                <a:spcPts val="0"/>
              </a:spcAft>
              <a:buNone/>
            </a:pPr>
            <a:r>
              <a:t/>
            </a:r>
            <a:endParaRPr/>
          </a:p>
        </p:txBody>
      </p:sp>
      <p:sp>
        <p:nvSpPr>
          <p:cNvPr id="348" name="Google Shape;348;p39"/>
          <p:cNvSpPr txBox="1"/>
          <p:nvPr>
            <p:ph idx="1" type="body"/>
          </p:nvPr>
        </p:nvSpPr>
        <p:spPr>
          <a:xfrm>
            <a:off x="311700" y="11190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349" name="Google Shape;349;p39"/>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350" name="Google Shape;350;p39"/>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351" name="Google Shape;351;p39"/>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352" name="Google Shape;352;p39"/>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9"/>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354" name="Google Shape;354;p39"/>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9"/>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356" name="Google Shape;356;p39"/>
          <p:cNvSpPr/>
          <p:nvPr/>
        </p:nvSpPr>
        <p:spPr>
          <a:xfrm>
            <a:off x="4000500" y="1483900"/>
            <a:ext cx="1143000" cy="5727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9"/>
          <p:cNvSpPr txBox="1"/>
          <p:nvPr/>
        </p:nvSpPr>
        <p:spPr>
          <a:xfrm>
            <a:off x="4040550"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Bandpass filter</a:t>
            </a:r>
            <a:endParaRPr b="1">
              <a:solidFill>
                <a:srgbClr val="FFFFFF"/>
              </a:solidFill>
              <a:latin typeface="Calibri"/>
              <a:ea typeface="Calibri"/>
              <a:cs typeface="Calibri"/>
              <a:sym typeface="Calibri"/>
            </a:endParaRPr>
          </a:p>
        </p:txBody>
      </p:sp>
      <p:sp>
        <p:nvSpPr>
          <p:cNvPr id="358" name="Google Shape;358;p39"/>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9"/>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360" name="Google Shape;360;p39"/>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9"/>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362" name="Google Shape;362;p39"/>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9"/>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364" name="Google Shape;364;p39"/>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9"/>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366" name="Google Shape;366;p39"/>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368" name="Google Shape;368;p39"/>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9"/>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370" name="Google Shape;370;p39"/>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9"/>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372" name="Google Shape;372;p39"/>
          <p:cNvCxnSpPr>
            <a:stCxn id="353" idx="3"/>
            <a:endCxn id="354"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373" name="Google Shape;373;p39"/>
          <p:cNvCxnSpPr>
            <a:stCxn id="354" idx="3"/>
            <a:endCxn id="356"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374" name="Google Shape;374;p39"/>
          <p:cNvCxnSpPr>
            <a:stCxn id="356" idx="3"/>
            <a:endCxn id="358"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375" name="Google Shape;375;p39"/>
          <p:cNvCxnSpPr>
            <a:stCxn id="358" idx="3"/>
            <a:endCxn id="360"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376" name="Google Shape;376;p39"/>
          <p:cNvCxnSpPr>
            <a:stCxn id="360" idx="2"/>
            <a:endCxn id="362"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377" name="Google Shape;377;p39"/>
          <p:cNvCxnSpPr>
            <a:stCxn id="362" idx="2"/>
            <a:endCxn id="364"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378" name="Google Shape;378;p39"/>
          <p:cNvCxnSpPr>
            <a:stCxn id="364" idx="1"/>
            <a:endCxn id="366"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379" name="Google Shape;379;p39"/>
          <p:cNvCxnSpPr>
            <a:stCxn id="366" idx="1"/>
            <a:endCxn id="368"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380" name="Google Shape;380;p39"/>
          <p:cNvCxnSpPr>
            <a:stCxn id="368" idx="1"/>
            <a:endCxn id="370"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381" name="Google Shape;381;p39"/>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382" name="Google Shape;382;p39"/>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RESULT</a:t>
            </a:r>
            <a:endParaRPr b="1"/>
          </a:p>
          <a:p>
            <a:pPr indent="0" lvl="0" marL="0" rtl="0" algn="l">
              <a:spcBef>
                <a:spcPts val="0"/>
              </a:spcBef>
              <a:spcAft>
                <a:spcPts val="0"/>
              </a:spcAft>
              <a:buNone/>
            </a:pPr>
            <a:r>
              <a:t/>
            </a:r>
            <a:endParaRPr/>
          </a:p>
        </p:txBody>
      </p:sp>
      <p:sp>
        <p:nvSpPr>
          <p:cNvPr id="388" name="Google Shape;388;p40"/>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389" name="Google Shape;389;p40"/>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390" name="Google Shape;390;p40"/>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391" name="Google Shape;391;p40"/>
          <p:cNvSpPr txBox="1"/>
          <p:nvPr/>
        </p:nvSpPr>
        <p:spPr>
          <a:xfrm>
            <a:off x="5874300" y="3943350"/>
            <a:ext cx="2288400" cy="36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Power Spectrum after Band pass Filter Applied</a:t>
            </a:r>
            <a:endParaRPr/>
          </a:p>
        </p:txBody>
      </p:sp>
      <p:pic>
        <p:nvPicPr>
          <p:cNvPr id="392" name="Google Shape;392;p40"/>
          <p:cNvPicPr preferRelativeResize="0"/>
          <p:nvPr/>
        </p:nvPicPr>
        <p:blipFill>
          <a:blip r:embed="rId5">
            <a:alphaModFix/>
          </a:blip>
          <a:stretch>
            <a:fillRect/>
          </a:stretch>
        </p:blipFill>
        <p:spPr>
          <a:xfrm>
            <a:off x="484700" y="1190550"/>
            <a:ext cx="3971925" cy="2647950"/>
          </a:xfrm>
          <a:prstGeom prst="rect">
            <a:avLst/>
          </a:prstGeom>
          <a:noFill/>
          <a:ln>
            <a:noFill/>
          </a:ln>
        </p:spPr>
      </p:pic>
      <p:sp>
        <p:nvSpPr>
          <p:cNvPr id="393" name="Google Shape;393;p40"/>
          <p:cNvSpPr txBox="1"/>
          <p:nvPr/>
        </p:nvSpPr>
        <p:spPr>
          <a:xfrm>
            <a:off x="1493275" y="4021138"/>
            <a:ext cx="2288400" cy="36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Power Spectrum before Band pass filter</a:t>
            </a:r>
            <a:endParaRPr/>
          </a:p>
        </p:txBody>
      </p:sp>
      <p:sp>
        <p:nvSpPr>
          <p:cNvPr id="394" name="Google Shape;394;p40"/>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395" name="Google Shape;395;p40"/>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396" name="Google Shape;396;p40"/>
          <p:cNvPicPr preferRelativeResize="0"/>
          <p:nvPr/>
        </p:nvPicPr>
        <p:blipFill>
          <a:blip r:embed="rId6">
            <a:alphaModFix/>
          </a:blip>
          <a:stretch>
            <a:fillRect/>
          </a:stretch>
        </p:blipFill>
        <p:spPr>
          <a:xfrm>
            <a:off x="4898275" y="1238100"/>
            <a:ext cx="3643035" cy="2552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METHOD</a:t>
            </a:r>
            <a:endParaRPr b="1" u="sng"/>
          </a:p>
          <a:p>
            <a:pPr indent="0" lvl="0" marL="0" rtl="0" algn="l">
              <a:spcBef>
                <a:spcPts val="0"/>
              </a:spcBef>
              <a:spcAft>
                <a:spcPts val="0"/>
              </a:spcAft>
              <a:buNone/>
            </a:pPr>
            <a:r>
              <a:t/>
            </a:r>
            <a:endParaRPr/>
          </a:p>
        </p:txBody>
      </p:sp>
      <p:sp>
        <p:nvSpPr>
          <p:cNvPr id="402" name="Google Shape;402;p41"/>
          <p:cNvSpPr txBox="1"/>
          <p:nvPr>
            <p:ph idx="1" type="body"/>
          </p:nvPr>
        </p:nvSpPr>
        <p:spPr>
          <a:xfrm>
            <a:off x="311700" y="11190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403" name="Google Shape;403;p41"/>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404" name="Google Shape;404;p41"/>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405" name="Google Shape;405;p41"/>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406" name="Google Shape;406;p41"/>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408" name="Google Shape;408;p41"/>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410" name="Google Shape;410;p41"/>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1"/>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412" name="Google Shape;412;p41"/>
          <p:cNvSpPr/>
          <p:nvPr/>
        </p:nvSpPr>
        <p:spPr>
          <a:xfrm>
            <a:off x="5537100" y="1498150"/>
            <a:ext cx="1143000" cy="5727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1"/>
          <p:cNvSpPr txBox="1"/>
          <p:nvPr/>
        </p:nvSpPr>
        <p:spPr>
          <a:xfrm>
            <a:off x="5431288"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Removing bad channels</a:t>
            </a:r>
            <a:endParaRPr b="1">
              <a:solidFill>
                <a:srgbClr val="FFFFFF"/>
              </a:solidFill>
              <a:latin typeface="Calibri"/>
              <a:ea typeface="Calibri"/>
              <a:cs typeface="Calibri"/>
              <a:sym typeface="Calibri"/>
            </a:endParaRPr>
          </a:p>
        </p:txBody>
      </p:sp>
      <p:sp>
        <p:nvSpPr>
          <p:cNvPr id="414" name="Google Shape;414;p41"/>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1"/>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416" name="Google Shape;416;p41"/>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1"/>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418" name="Google Shape;418;p41"/>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1"/>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420" name="Google Shape;420;p41"/>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1"/>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422" name="Google Shape;422;p41"/>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1"/>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424" name="Google Shape;424;p41"/>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426" name="Google Shape;426;p41"/>
          <p:cNvCxnSpPr>
            <a:stCxn id="407" idx="3"/>
            <a:endCxn id="408"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427" name="Google Shape;427;p41"/>
          <p:cNvCxnSpPr>
            <a:stCxn id="408" idx="3"/>
            <a:endCxn id="410"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428" name="Google Shape;428;p41"/>
          <p:cNvCxnSpPr>
            <a:stCxn id="410" idx="3"/>
            <a:endCxn id="412"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429" name="Google Shape;429;p41"/>
          <p:cNvCxnSpPr>
            <a:stCxn id="412" idx="3"/>
            <a:endCxn id="414"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430" name="Google Shape;430;p41"/>
          <p:cNvCxnSpPr>
            <a:stCxn id="414" idx="2"/>
            <a:endCxn id="416"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431" name="Google Shape;431;p41"/>
          <p:cNvCxnSpPr>
            <a:stCxn id="416" idx="2"/>
            <a:endCxn id="418"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432" name="Google Shape;432;p41"/>
          <p:cNvCxnSpPr>
            <a:stCxn id="418" idx="1"/>
            <a:endCxn id="420"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433" name="Google Shape;433;p41"/>
          <p:cNvCxnSpPr>
            <a:stCxn id="420" idx="1"/>
            <a:endCxn id="422"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434" name="Google Shape;434;p41"/>
          <p:cNvCxnSpPr>
            <a:stCxn id="422" idx="1"/>
            <a:endCxn id="424"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435" name="Google Shape;435;p41"/>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436" name="Google Shape;436;p41"/>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2743200" rtl="0" algn="l">
              <a:spcBef>
                <a:spcPts val="0"/>
              </a:spcBef>
              <a:spcAft>
                <a:spcPts val="0"/>
              </a:spcAft>
              <a:buClr>
                <a:schemeClr val="dk1"/>
              </a:buClr>
              <a:buSzPts val="1100"/>
              <a:buFont typeface="Arial"/>
              <a:buNone/>
            </a:pPr>
            <a:r>
              <a:rPr b="1" lang="en-GB" u="sng"/>
              <a:t>RESULT</a:t>
            </a:r>
            <a:endParaRPr b="1" u="sng"/>
          </a:p>
          <a:p>
            <a:pPr indent="0" lvl="0" marL="0" rtl="0" algn="l">
              <a:spcBef>
                <a:spcPts val="0"/>
              </a:spcBef>
              <a:spcAft>
                <a:spcPts val="0"/>
              </a:spcAft>
              <a:buNone/>
            </a:pPr>
            <a:r>
              <a:t/>
            </a:r>
            <a:endParaRPr/>
          </a:p>
        </p:txBody>
      </p:sp>
      <p:sp>
        <p:nvSpPr>
          <p:cNvPr id="442" name="Google Shape;442;p42"/>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443" name="Google Shape;443;p42"/>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444" name="Google Shape;444;p42"/>
          <p:cNvPicPr preferRelativeResize="0"/>
          <p:nvPr/>
        </p:nvPicPr>
        <p:blipFill rotWithShape="1">
          <a:blip r:embed="rId4">
            <a:alphaModFix/>
          </a:blip>
          <a:srcRect b="0" l="0" r="0" t="0"/>
          <a:stretch/>
        </p:blipFill>
        <p:spPr>
          <a:xfrm>
            <a:off x="0" y="0"/>
            <a:ext cx="1143000" cy="1143000"/>
          </a:xfrm>
          <a:prstGeom prst="rect">
            <a:avLst/>
          </a:prstGeom>
          <a:noFill/>
          <a:ln>
            <a:noFill/>
          </a:ln>
        </p:spPr>
      </p:pic>
      <p:pic>
        <p:nvPicPr>
          <p:cNvPr id="445" name="Google Shape;445;p42"/>
          <p:cNvPicPr preferRelativeResize="0"/>
          <p:nvPr/>
        </p:nvPicPr>
        <p:blipFill>
          <a:blip r:embed="rId5">
            <a:alphaModFix/>
          </a:blip>
          <a:stretch>
            <a:fillRect/>
          </a:stretch>
        </p:blipFill>
        <p:spPr>
          <a:xfrm>
            <a:off x="701425" y="1565875"/>
            <a:ext cx="3554450" cy="2639450"/>
          </a:xfrm>
          <a:prstGeom prst="rect">
            <a:avLst/>
          </a:prstGeom>
          <a:noFill/>
          <a:ln>
            <a:noFill/>
          </a:ln>
        </p:spPr>
      </p:pic>
      <p:pic>
        <p:nvPicPr>
          <p:cNvPr id="446" name="Google Shape;446;p42"/>
          <p:cNvPicPr preferRelativeResize="0"/>
          <p:nvPr/>
        </p:nvPicPr>
        <p:blipFill>
          <a:blip r:embed="rId6">
            <a:alphaModFix/>
          </a:blip>
          <a:stretch>
            <a:fillRect/>
          </a:stretch>
        </p:blipFill>
        <p:spPr>
          <a:xfrm>
            <a:off x="4255875" y="1466488"/>
            <a:ext cx="3791925" cy="2721600"/>
          </a:xfrm>
          <a:prstGeom prst="rect">
            <a:avLst/>
          </a:prstGeom>
          <a:noFill/>
          <a:ln>
            <a:noFill/>
          </a:ln>
        </p:spPr>
      </p:pic>
      <p:sp>
        <p:nvSpPr>
          <p:cNvPr id="447" name="Google Shape;447;p42"/>
          <p:cNvSpPr txBox="1"/>
          <p:nvPr/>
        </p:nvSpPr>
        <p:spPr>
          <a:xfrm>
            <a:off x="3740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448" name="Google Shape;448;p42"/>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METHOD</a:t>
            </a:r>
            <a:endParaRPr b="1" u="sng"/>
          </a:p>
          <a:p>
            <a:pPr indent="0" lvl="0" marL="0" rtl="0" algn="l">
              <a:spcBef>
                <a:spcPts val="0"/>
              </a:spcBef>
              <a:spcAft>
                <a:spcPts val="0"/>
              </a:spcAft>
              <a:buNone/>
            </a:pPr>
            <a:r>
              <a:t/>
            </a:r>
            <a:endParaRPr/>
          </a:p>
        </p:txBody>
      </p:sp>
      <p:sp>
        <p:nvSpPr>
          <p:cNvPr id="454" name="Google Shape;454;p43"/>
          <p:cNvSpPr txBox="1"/>
          <p:nvPr>
            <p:ph idx="1" type="body"/>
          </p:nvPr>
        </p:nvSpPr>
        <p:spPr>
          <a:xfrm>
            <a:off x="311700" y="11190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455" name="Google Shape;455;p43"/>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456" name="Google Shape;456;p43"/>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457" name="Google Shape;457;p43"/>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458" name="Google Shape;458;p43"/>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3"/>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460" name="Google Shape;460;p43"/>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3"/>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462" name="Google Shape;462;p43"/>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3"/>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464" name="Google Shape;464;p43"/>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3"/>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466" name="Google Shape;466;p43"/>
          <p:cNvSpPr/>
          <p:nvPr/>
        </p:nvSpPr>
        <p:spPr>
          <a:xfrm>
            <a:off x="7150200" y="1723925"/>
            <a:ext cx="1314600" cy="5727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3"/>
          <p:cNvSpPr txBox="1"/>
          <p:nvPr/>
        </p:nvSpPr>
        <p:spPr>
          <a:xfrm>
            <a:off x="7113725"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Plotting desired epochs</a:t>
            </a:r>
            <a:endParaRPr b="1">
              <a:solidFill>
                <a:srgbClr val="FFFFFF"/>
              </a:solidFill>
              <a:latin typeface="Calibri"/>
              <a:ea typeface="Calibri"/>
              <a:cs typeface="Calibri"/>
              <a:sym typeface="Calibri"/>
            </a:endParaRPr>
          </a:p>
        </p:txBody>
      </p:sp>
      <p:sp>
        <p:nvSpPr>
          <p:cNvPr id="468" name="Google Shape;468;p43"/>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3"/>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470" name="Google Shape;470;p43"/>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3"/>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472" name="Google Shape;472;p43"/>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3"/>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474" name="Google Shape;474;p43"/>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476" name="Google Shape;476;p43"/>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3"/>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478" name="Google Shape;478;p43"/>
          <p:cNvCxnSpPr>
            <a:stCxn id="459" idx="3"/>
            <a:endCxn id="460"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479" name="Google Shape;479;p43"/>
          <p:cNvCxnSpPr>
            <a:stCxn id="460" idx="3"/>
            <a:endCxn id="462"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480" name="Google Shape;480;p43"/>
          <p:cNvCxnSpPr>
            <a:stCxn id="462" idx="3"/>
            <a:endCxn id="464"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481" name="Google Shape;481;p43"/>
          <p:cNvCxnSpPr>
            <a:stCxn id="464" idx="3"/>
            <a:endCxn id="466"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482" name="Google Shape;482;p43"/>
          <p:cNvCxnSpPr>
            <a:stCxn id="466" idx="2"/>
            <a:endCxn id="468"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483" name="Google Shape;483;p43"/>
          <p:cNvCxnSpPr>
            <a:stCxn id="468" idx="2"/>
            <a:endCxn id="470"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484" name="Google Shape;484;p43"/>
          <p:cNvCxnSpPr>
            <a:stCxn id="470" idx="1"/>
            <a:endCxn id="472"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485" name="Google Shape;485;p43"/>
          <p:cNvCxnSpPr>
            <a:stCxn id="472" idx="1"/>
            <a:endCxn id="474"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486" name="Google Shape;486;p43"/>
          <p:cNvCxnSpPr>
            <a:stCxn id="474" idx="1"/>
            <a:endCxn id="476"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487" name="Google Shape;487;p43"/>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488" name="Google Shape;488;p43"/>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RESULTS</a:t>
            </a:r>
            <a:endParaRPr b="1" u="sng"/>
          </a:p>
        </p:txBody>
      </p:sp>
      <p:sp>
        <p:nvSpPr>
          <p:cNvPr id="494" name="Google Shape;494;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t/>
            </a:r>
            <a:endParaRPr/>
          </a:p>
        </p:txBody>
      </p:sp>
      <p:pic>
        <p:nvPicPr>
          <p:cNvPr descr="pes logo.png" id="495" name="Google Shape;495;p44"/>
          <p:cNvPicPr preferRelativeResize="0"/>
          <p:nvPr/>
        </p:nvPicPr>
        <p:blipFill rotWithShape="1">
          <a:blip r:embed="rId3">
            <a:alphaModFix/>
          </a:blip>
          <a:srcRect b="0" l="0" r="0" t="0"/>
          <a:stretch/>
        </p:blipFill>
        <p:spPr>
          <a:xfrm>
            <a:off x="0" y="0"/>
            <a:ext cx="997500" cy="997500"/>
          </a:xfrm>
          <a:prstGeom prst="rect">
            <a:avLst/>
          </a:prstGeom>
          <a:noFill/>
          <a:ln>
            <a:noFill/>
          </a:ln>
        </p:spPr>
      </p:pic>
      <p:pic>
        <p:nvPicPr>
          <p:cNvPr descr="C:\Users\rajsekar\Pictures\ECE LOGO.jpg" id="496" name="Google Shape;496;p44"/>
          <p:cNvPicPr preferRelativeResize="0"/>
          <p:nvPr/>
        </p:nvPicPr>
        <p:blipFill rotWithShape="1">
          <a:blip r:embed="rId4">
            <a:alphaModFix/>
          </a:blip>
          <a:srcRect b="0" l="0" r="0" t="0"/>
          <a:stretch/>
        </p:blipFill>
        <p:spPr>
          <a:xfrm>
            <a:off x="7772400" y="228600"/>
            <a:ext cx="768900" cy="768900"/>
          </a:xfrm>
          <a:prstGeom prst="rect">
            <a:avLst/>
          </a:prstGeom>
          <a:noFill/>
          <a:ln>
            <a:noFill/>
          </a:ln>
        </p:spPr>
      </p:pic>
      <p:sp>
        <p:nvSpPr>
          <p:cNvPr id="497" name="Google Shape;497;p44"/>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id="498" name="Google Shape;498;p44"/>
          <p:cNvPicPr preferRelativeResize="0"/>
          <p:nvPr/>
        </p:nvPicPr>
        <p:blipFill>
          <a:blip r:embed="rId5">
            <a:alphaModFix/>
          </a:blip>
          <a:stretch>
            <a:fillRect/>
          </a:stretch>
        </p:blipFill>
        <p:spPr>
          <a:xfrm>
            <a:off x="585450" y="1129863"/>
            <a:ext cx="3326887" cy="3326887"/>
          </a:xfrm>
          <a:prstGeom prst="rect">
            <a:avLst/>
          </a:prstGeom>
          <a:noFill/>
          <a:ln>
            <a:noFill/>
          </a:ln>
        </p:spPr>
      </p:pic>
      <p:pic>
        <p:nvPicPr>
          <p:cNvPr id="499" name="Google Shape;499;p44"/>
          <p:cNvPicPr preferRelativeResize="0"/>
          <p:nvPr/>
        </p:nvPicPr>
        <p:blipFill>
          <a:blip r:embed="rId6">
            <a:alphaModFix/>
          </a:blip>
          <a:stretch>
            <a:fillRect/>
          </a:stretch>
        </p:blipFill>
        <p:spPr>
          <a:xfrm>
            <a:off x="3912325" y="1129875"/>
            <a:ext cx="3161735" cy="3226550"/>
          </a:xfrm>
          <a:prstGeom prst="rect">
            <a:avLst/>
          </a:prstGeom>
          <a:noFill/>
          <a:ln>
            <a:noFill/>
          </a:ln>
        </p:spPr>
      </p:pic>
      <p:sp>
        <p:nvSpPr>
          <p:cNvPr id="500" name="Google Shape;500;p44"/>
          <p:cNvSpPr txBox="1"/>
          <p:nvPr/>
        </p:nvSpPr>
        <p:spPr>
          <a:xfrm>
            <a:off x="7224300" y="1516800"/>
            <a:ext cx="1317000" cy="114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300">
                <a:solidFill>
                  <a:srgbClr val="666666"/>
                </a:solidFill>
                <a:latin typeface="Calibri"/>
                <a:ea typeface="Calibri"/>
                <a:cs typeface="Calibri"/>
                <a:sym typeface="Calibri"/>
              </a:rPr>
              <a:t>Left hand = 769</a:t>
            </a:r>
            <a:endParaRPr sz="1300">
              <a:solidFill>
                <a:srgbClr val="666666"/>
              </a:solidFill>
              <a:latin typeface="Calibri"/>
              <a:ea typeface="Calibri"/>
              <a:cs typeface="Calibri"/>
              <a:sym typeface="Calibri"/>
            </a:endParaRPr>
          </a:p>
          <a:p>
            <a:pPr indent="0" lvl="0" marL="0" rtl="0" algn="ctr">
              <a:lnSpc>
                <a:spcPct val="115000"/>
              </a:lnSpc>
              <a:spcBef>
                <a:spcPts val="0"/>
              </a:spcBef>
              <a:spcAft>
                <a:spcPts val="0"/>
              </a:spcAft>
              <a:buNone/>
            </a:pPr>
            <a:r>
              <a:rPr lang="en-GB" sz="1300">
                <a:solidFill>
                  <a:srgbClr val="666666"/>
                </a:solidFill>
                <a:latin typeface="Calibri"/>
                <a:ea typeface="Calibri"/>
                <a:cs typeface="Calibri"/>
                <a:sym typeface="Calibri"/>
              </a:rPr>
              <a:t>Right hand = 770</a:t>
            </a:r>
            <a:endParaRPr sz="1300">
              <a:solidFill>
                <a:srgbClr val="666666"/>
              </a:solidFill>
              <a:latin typeface="Calibri"/>
              <a:ea typeface="Calibri"/>
              <a:cs typeface="Calibri"/>
              <a:sym typeface="Calibri"/>
            </a:endParaRPr>
          </a:p>
          <a:p>
            <a:pPr indent="0" lvl="0" marL="0" rtl="0" algn="ctr">
              <a:lnSpc>
                <a:spcPct val="115000"/>
              </a:lnSpc>
              <a:spcBef>
                <a:spcPts val="0"/>
              </a:spcBef>
              <a:spcAft>
                <a:spcPts val="0"/>
              </a:spcAft>
              <a:buNone/>
            </a:pPr>
            <a:r>
              <a:rPr lang="en-GB" sz="1300">
                <a:solidFill>
                  <a:srgbClr val="666666"/>
                </a:solidFill>
                <a:latin typeface="Calibri"/>
                <a:ea typeface="Calibri"/>
                <a:cs typeface="Calibri"/>
                <a:sym typeface="Calibri"/>
              </a:rPr>
              <a:t>Foot = 771</a:t>
            </a:r>
            <a:endParaRPr sz="1300">
              <a:solidFill>
                <a:srgbClr val="666666"/>
              </a:solidFill>
              <a:latin typeface="Calibri"/>
              <a:ea typeface="Calibri"/>
              <a:cs typeface="Calibri"/>
              <a:sym typeface="Calibri"/>
            </a:endParaRPr>
          </a:p>
          <a:p>
            <a:pPr indent="0" lvl="0" marL="0" rtl="0" algn="ctr">
              <a:lnSpc>
                <a:spcPct val="115000"/>
              </a:lnSpc>
              <a:spcBef>
                <a:spcPts val="0"/>
              </a:spcBef>
              <a:spcAft>
                <a:spcPts val="0"/>
              </a:spcAft>
              <a:buClr>
                <a:schemeClr val="dk1"/>
              </a:buClr>
              <a:buSzPts val="1100"/>
              <a:buFont typeface="Arial"/>
              <a:buNone/>
            </a:pPr>
            <a:r>
              <a:rPr lang="en-GB" sz="1300">
                <a:solidFill>
                  <a:srgbClr val="666666"/>
                </a:solidFill>
                <a:latin typeface="Calibri"/>
                <a:ea typeface="Calibri"/>
                <a:cs typeface="Calibri"/>
                <a:sym typeface="Calibri"/>
              </a:rPr>
              <a:t>Tongue = 772</a:t>
            </a:r>
            <a:endParaRPr sz="1300">
              <a:solidFill>
                <a:srgbClr val="666666"/>
              </a:solidFill>
              <a:latin typeface="Calibri"/>
              <a:ea typeface="Calibri"/>
              <a:cs typeface="Calibri"/>
              <a:sym typeface="Calibri"/>
            </a:endParaRPr>
          </a:p>
          <a:p>
            <a:pPr indent="0" lvl="0" marL="0" rtl="0" algn="ctr">
              <a:spcBef>
                <a:spcPts val="0"/>
              </a:spcBef>
              <a:spcAft>
                <a:spcPts val="0"/>
              </a:spcAft>
              <a:buNone/>
            </a:pPr>
            <a:r>
              <a:t/>
            </a:r>
            <a:endParaRPr sz="1300">
              <a:solidFill>
                <a:srgbClr val="666666"/>
              </a:solidFill>
              <a:latin typeface="Calibri"/>
              <a:ea typeface="Calibri"/>
              <a:cs typeface="Calibri"/>
              <a:sym typeface="Calibri"/>
            </a:endParaRPr>
          </a:p>
        </p:txBody>
      </p:sp>
      <p:sp>
        <p:nvSpPr>
          <p:cNvPr id="501" name="Google Shape;501;p44"/>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502" name="Google Shape;502;p44"/>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GB" u="sng"/>
              <a:t>TEAM COMPOSITION</a:t>
            </a:r>
            <a:endParaRPr b="1" u="sng"/>
          </a:p>
        </p:txBody>
      </p:sp>
      <p:pic>
        <p:nvPicPr>
          <p:cNvPr descr="pes logo.png" id="118" name="Google Shape;118;p27"/>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19" name="Google Shape;119;p27"/>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20" name="Google Shape;120;p27"/>
          <p:cNvSpPr txBox="1"/>
          <p:nvPr/>
        </p:nvSpPr>
        <p:spPr>
          <a:xfrm>
            <a:off x="6698700" y="470362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21" name="Google Shape;121;p27"/>
          <p:cNvSpPr txBox="1"/>
          <p:nvPr/>
        </p:nvSpPr>
        <p:spPr>
          <a:xfrm>
            <a:off x="2919350" y="464942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sz="1200">
              <a:solidFill>
                <a:srgbClr val="888888"/>
              </a:solidFill>
              <a:latin typeface="Calibri"/>
              <a:ea typeface="Calibri"/>
              <a:cs typeface="Calibri"/>
              <a:sym typeface="Calibri"/>
            </a:endParaRPr>
          </a:p>
        </p:txBody>
      </p:sp>
      <p:sp>
        <p:nvSpPr>
          <p:cNvPr id="122" name="Google Shape;122;p27"/>
          <p:cNvSpPr txBox="1"/>
          <p:nvPr/>
        </p:nvSpPr>
        <p:spPr>
          <a:xfrm>
            <a:off x="311700" y="464942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23" name="Google Shape;123;p27"/>
          <p:cNvSpPr txBox="1"/>
          <p:nvPr/>
        </p:nvSpPr>
        <p:spPr>
          <a:xfrm>
            <a:off x="3191450" y="4205425"/>
            <a:ext cx="2351400" cy="444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GB" sz="1200">
                <a:solidFill>
                  <a:srgbClr val="000000"/>
                </a:solidFill>
              </a:rPr>
              <a:t>Guide :   Dr. B. Niranjana Krupa</a:t>
            </a:r>
            <a:endParaRPr sz="1200">
              <a:solidFill>
                <a:srgbClr val="000000"/>
              </a:solidFill>
            </a:endParaRPr>
          </a:p>
          <a:p>
            <a:pPr indent="0" lvl="0" marL="0" marR="0" rtl="0" algn="l">
              <a:spcBef>
                <a:spcPts val="0"/>
              </a:spcBef>
              <a:spcAft>
                <a:spcPts val="0"/>
              </a:spcAft>
              <a:buNone/>
            </a:pPr>
            <a:r>
              <a:rPr lang="en-GB" sz="1200">
                <a:solidFill>
                  <a:srgbClr val="000000"/>
                </a:solidFill>
              </a:rPr>
              <a:t>                Prof.  Swetha G</a:t>
            </a:r>
            <a:endParaRPr sz="1200">
              <a:solidFill>
                <a:srgbClr val="000000"/>
              </a:solidFill>
            </a:endParaRPr>
          </a:p>
        </p:txBody>
      </p:sp>
      <p:graphicFrame>
        <p:nvGraphicFramePr>
          <p:cNvPr id="124" name="Google Shape;124;p27"/>
          <p:cNvGraphicFramePr/>
          <p:nvPr/>
        </p:nvGraphicFramePr>
        <p:xfrm>
          <a:off x="1474525" y="1076300"/>
          <a:ext cx="3000000" cy="3000000"/>
        </p:xfrm>
        <a:graphic>
          <a:graphicData uri="http://schemas.openxmlformats.org/drawingml/2006/table">
            <a:tbl>
              <a:tblPr>
                <a:noFill/>
                <a:tableStyleId>{BC254A47-6139-4194-83D2-E1658747159F}</a:tableStyleId>
              </a:tblPr>
              <a:tblGrid>
                <a:gridCol w="701250"/>
                <a:gridCol w="2306725"/>
                <a:gridCol w="1782750"/>
                <a:gridCol w="1390875"/>
              </a:tblGrid>
              <a:tr h="453325">
                <a:tc>
                  <a:txBody>
                    <a:bodyPr/>
                    <a:lstStyle/>
                    <a:p>
                      <a:pPr indent="0" lvl="0" marL="0" marR="0" rtl="0" algn="ctr">
                        <a:spcBef>
                          <a:spcPts val="0"/>
                        </a:spcBef>
                        <a:spcAft>
                          <a:spcPts val="0"/>
                        </a:spcAft>
                        <a:buNone/>
                      </a:pPr>
                      <a:r>
                        <a:rPr b="1" lang="en-GB" sz="1100" u="none" cap="none" strike="noStrike"/>
                        <a:t>SL. NO</a:t>
                      </a:r>
                      <a:endParaRPr b="1" sz="11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GB" sz="1300" u="none" cap="none" strike="noStrike"/>
                        <a:t>Name of the student</a:t>
                      </a:r>
                      <a:endParaRPr b="1" sz="13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GB" sz="1300" u="none" cap="none" strike="noStrike"/>
                        <a:t>SRN</a:t>
                      </a:r>
                      <a:endParaRPr b="1" sz="13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spcBef>
                          <a:spcPts val="0"/>
                        </a:spcBef>
                        <a:spcAft>
                          <a:spcPts val="0"/>
                        </a:spcAft>
                        <a:buNone/>
                      </a:pPr>
                      <a:r>
                        <a:rPr b="1" lang="en-GB" sz="1300" u="none" cap="none" strike="noStrike"/>
                        <a:t>PHOTO</a:t>
                      </a:r>
                      <a:endParaRPr b="1" sz="13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44750">
                <a:tc>
                  <a:txBody>
                    <a:bodyPr/>
                    <a:lstStyle/>
                    <a:p>
                      <a:pPr indent="0" lvl="0" marL="0" rtl="0" algn="ctr">
                        <a:spcBef>
                          <a:spcPts val="0"/>
                        </a:spcBef>
                        <a:spcAft>
                          <a:spcPts val="0"/>
                        </a:spcAft>
                        <a:buNone/>
                      </a:pPr>
                      <a:r>
                        <a:rPr lang="en-GB"/>
                        <a:t>1</a:t>
                      </a:r>
                      <a:endParaRPr/>
                    </a:p>
                  </a:txBody>
                  <a:tcPr marT="91425" marB="91425" marR="91425" marL="91425">
                    <a:lnT cap="flat" cmpd="sng" w="12700">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rPr lang="en-GB"/>
                        <a:t>Harshita R Vastrad</a:t>
                      </a:r>
                      <a:endParaRPr/>
                    </a:p>
                  </a:txBody>
                  <a:tcPr marT="91425" marB="91425" marR="91425" marL="91425">
                    <a:lnT cap="flat" cmpd="sng" w="12700">
                      <a:solidFill>
                        <a:srgbClr val="000000"/>
                      </a:solidFill>
                      <a:prstDash val="solid"/>
                      <a:round/>
                      <a:headEnd len="sm" w="sm" type="none"/>
                      <a:tailEnd len="sm" w="sm" type="none"/>
                    </a:lnT>
                  </a:tcPr>
                </a:tc>
                <a:tc>
                  <a:txBody>
                    <a:bodyPr/>
                    <a:lstStyle/>
                    <a:p>
                      <a:pPr indent="0" lvl="0" marL="0" rtl="0" algn="ctr">
                        <a:spcBef>
                          <a:spcPts val="0"/>
                        </a:spcBef>
                        <a:spcAft>
                          <a:spcPts val="0"/>
                        </a:spcAft>
                        <a:buNone/>
                      </a:pPr>
                      <a:r>
                        <a:rPr lang="en-GB"/>
                        <a:t>PES1201701717</a:t>
                      </a:r>
                      <a:endParaRPr/>
                    </a:p>
                  </a:txBody>
                  <a:tcPr marT="91425" marB="91425" marR="91425" marL="91425">
                    <a:lnT cap="flat" cmpd="sng" w="1270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a:p>
                  </a:txBody>
                  <a:tcPr marT="91425" marB="91425" marR="91425" marL="91425">
                    <a:lnT cap="flat" cmpd="sng" w="12700">
                      <a:solidFill>
                        <a:srgbClr val="000000"/>
                      </a:solidFill>
                      <a:prstDash val="solid"/>
                      <a:round/>
                      <a:headEnd len="sm" w="sm" type="none"/>
                      <a:tailEnd len="sm" w="sm" type="none"/>
                    </a:lnT>
                  </a:tcPr>
                </a:tc>
              </a:tr>
              <a:tr h="875700">
                <a:tc>
                  <a:txBody>
                    <a:bodyPr/>
                    <a:lstStyle/>
                    <a:p>
                      <a:pPr indent="0" lvl="0" marL="0" rtl="0" algn="ctr">
                        <a:spcBef>
                          <a:spcPts val="0"/>
                        </a:spcBef>
                        <a:spcAft>
                          <a:spcPts val="0"/>
                        </a:spcAft>
                        <a:buNone/>
                      </a:pPr>
                      <a:r>
                        <a:rPr lang="en-GB"/>
                        <a:t>2</a:t>
                      </a:r>
                      <a:endParaRPr/>
                    </a:p>
                  </a:txBody>
                  <a:tcPr marT="91425" marB="91425" marR="91425" marL="91425"/>
                </a:tc>
                <a:tc>
                  <a:txBody>
                    <a:bodyPr/>
                    <a:lstStyle/>
                    <a:p>
                      <a:pPr indent="0" lvl="0" marL="0" rtl="0" algn="ctr">
                        <a:spcBef>
                          <a:spcPts val="0"/>
                        </a:spcBef>
                        <a:spcAft>
                          <a:spcPts val="0"/>
                        </a:spcAft>
                        <a:buNone/>
                      </a:pPr>
                      <a:r>
                        <a:rPr lang="en-GB"/>
                        <a:t>Shreya V Deexit</a:t>
                      </a:r>
                      <a:endParaRPr/>
                    </a:p>
                  </a:txBody>
                  <a:tcPr marT="91425" marB="91425" marR="91425" marL="91425"/>
                </a:tc>
                <a:tc>
                  <a:txBody>
                    <a:bodyPr/>
                    <a:lstStyle/>
                    <a:p>
                      <a:pPr indent="0" lvl="0" marL="0" rtl="0" algn="ctr">
                        <a:spcBef>
                          <a:spcPts val="0"/>
                        </a:spcBef>
                        <a:spcAft>
                          <a:spcPts val="0"/>
                        </a:spcAft>
                        <a:buNone/>
                      </a:pPr>
                      <a:r>
                        <a:rPr lang="en-GB"/>
                        <a:t>PES1201701648</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824200">
                <a:tc>
                  <a:txBody>
                    <a:bodyPr/>
                    <a:lstStyle/>
                    <a:p>
                      <a:pPr indent="0" lvl="0" marL="0" rtl="0" algn="ctr">
                        <a:spcBef>
                          <a:spcPts val="0"/>
                        </a:spcBef>
                        <a:spcAft>
                          <a:spcPts val="0"/>
                        </a:spcAft>
                        <a:buNone/>
                      </a:pPr>
                      <a:r>
                        <a:rPr lang="en-GB"/>
                        <a:t>3</a:t>
                      </a:r>
                      <a:endParaRPr/>
                    </a:p>
                  </a:txBody>
                  <a:tcPr marT="91425" marB="91425" marR="91425" marL="91425"/>
                </a:tc>
                <a:tc>
                  <a:txBody>
                    <a:bodyPr/>
                    <a:lstStyle/>
                    <a:p>
                      <a:pPr indent="0" lvl="0" marL="0" rtl="0" algn="ctr">
                        <a:spcBef>
                          <a:spcPts val="0"/>
                        </a:spcBef>
                        <a:spcAft>
                          <a:spcPts val="0"/>
                        </a:spcAft>
                        <a:buNone/>
                      </a:pPr>
                      <a:r>
                        <a:rPr lang="en-GB"/>
                        <a:t>V Saisri</a:t>
                      </a:r>
                      <a:endParaRPr/>
                    </a:p>
                  </a:txBody>
                  <a:tcPr marT="91425" marB="91425" marR="91425" marL="91425"/>
                </a:tc>
                <a:tc>
                  <a:txBody>
                    <a:bodyPr/>
                    <a:lstStyle/>
                    <a:p>
                      <a:pPr indent="0" lvl="0" marL="0" rtl="0" algn="ctr">
                        <a:spcBef>
                          <a:spcPts val="0"/>
                        </a:spcBef>
                        <a:spcAft>
                          <a:spcPts val="0"/>
                        </a:spcAft>
                        <a:buNone/>
                      </a:pPr>
                      <a:r>
                        <a:rPr lang="en-GB"/>
                        <a:t>PES1201701763</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25" name="Google Shape;125;p27"/>
          <p:cNvPicPr preferRelativeResize="0"/>
          <p:nvPr/>
        </p:nvPicPr>
        <p:blipFill>
          <a:blip r:embed="rId5">
            <a:alphaModFix/>
          </a:blip>
          <a:stretch>
            <a:fillRect/>
          </a:stretch>
        </p:blipFill>
        <p:spPr>
          <a:xfrm>
            <a:off x="6698700" y="1590650"/>
            <a:ext cx="598301" cy="737900"/>
          </a:xfrm>
          <a:prstGeom prst="rect">
            <a:avLst/>
          </a:prstGeom>
          <a:noFill/>
          <a:ln>
            <a:noFill/>
          </a:ln>
        </p:spPr>
      </p:pic>
      <p:pic>
        <p:nvPicPr>
          <p:cNvPr id="126" name="Google Shape;126;p27"/>
          <p:cNvPicPr preferRelativeResize="0"/>
          <p:nvPr/>
        </p:nvPicPr>
        <p:blipFill>
          <a:blip r:embed="rId6">
            <a:alphaModFix/>
          </a:blip>
          <a:stretch>
            <a:fillRect/>
          </a:stretch>
        </p:blipFill>
        <p:spPr>
          <a:xfrm>
            <a:off x="6750150" y="2442525"/>
            <a:ext cx="598300" cy="737913"/>
          </a:xfrm>
          <a:prstGeom prst="rect">
            <a:avLst/>
          </a:prstGeom>
          <a:noFill/>
          <a:ln>
            <a:noFill/>
          </a:ln>
        </p:spPr>
      </p:pic>
      <p:pic>
        <p:nvPicPr>
          <p:cNvPr id="127" name="Google Shape;127;p27"/>
          <p:cNvPicPr preferRelativeResize="0"/>
          <p:nvPr/>
        </p:nvPicPr>
        <p:blipFill>
          <a:blip r:embed="rId7">
            <a:alphaModFix/>
          </a:blip>
          <a:stretch>
            <a:fillRect/>
          </a:stretch>
        </p:blipFill>
        <p:spPr>
          <a:xfrm>
            <a:off x="6750150" y="3250075"/>
            <a:ext cx="598301" cy="779859"/>
          </a:xfrm>
          <a:prstGeom prst="rect">
            <a:avLst/>
          </a:prstGeom>
          <a:noFill/>
          <a:ln>
            <a:noFill/>
          </a:ln>
        </p:spPr>
      </p:pic>
      <p:sp>
        <p:nvSpPr>
          <p:cNvPr id="128" name="Google Shape;128;p27"/>
          <p:cNvSpPr txBox="1"/>
          <p:nvPr/>
        </p:nvSpPr>
        <p:spPr>
          <a:xfrm>
            <a:off x="3072000" y="4701525"/>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METHOD</a:t>
            </a:r>
            <a:endParaRPr b="1" u="sng"/>
          </a:p>
          <a:p>
            <a:pPr indent="0" lvl="0" marL="0" rtl="0" algn="l">
              <a:spcBef>
                <a:spcPts val="0"/>
              </a:spcBef>
              <a:spcAft>
                <a:spcPts val="0"/>
              </a:spcAft>
              <a:buNone/>
            </a:pPr>
            <a:r>
              <a:t/>
            </a:r>
            <a:endParaRPr/>
          </a:p>
        </p:txBody>
      </p:sp>
      <p:sp>
        <p:nvSpPr>
          <p:cNvPr id="508" name="Google Shape;508;p45"/>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509" name="Google Shape;509;p45"/>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510" name="Google Shape;510;p45"/>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511" name="Google Shape;511;p45"/>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5"/>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513" name="Google Shape;513;p45"/>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5"/>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515" name="Google Shape;515;p45"/>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5"/>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517" name="Google Shape;517;p45"/>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5"/>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519" name="Google Shape;519;p45"/>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5"/>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521" name="Google Shape;521;p45"/>
          <p:cNvSpPr/>
          <p:nvPr/>
        </p:nvSpPr>
        <p:spPr>
          <a:xfrm>
            <a:off x="7159800" y="2657850"/>
            <a:ext cx="1314600" cy="6636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5"/>
          <p:cNvSpPr txBox="1"/>
          <p:nvPr/>
        </p:nvSpPr>
        <p:spPr>
          <a:xfrm>
            <a:off x="71502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Renaming the labels</a:t>
            </a:r>
            <a:endParaRPr b="1">
              <a:solidFill>
                <a:srgbClr val="FFFFFF"/>
              </a:solidFill>
              <a:latin typeface="Calibri"/>
              <a:ea typeface="Calibri"/>
              <a:cs typeface="Calibri"/>
              <a:sym typeface="Calibri"/>
            </a:endParaRPr>
          </a:p>
        </p:txBody>
      </p:sp>
      <p:sp>
        <p:nvSpPr>
          <p:cNvPr id="523" name="Google Shape;523;p45"/>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5"/>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525" name="Google Shape;525;p45"/>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5"/>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527" name="Google Shape;527;p45"/>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5"/>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529" name="Google Shape;529;p45"/>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5"/>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531" name="Google Shape;531;p45"/>
          <p:cNvCxnSpPr>
            <a:stCxn id="512" idx="3"/>
            <a:endCxn id="513"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532" name="Google Shape;532;p45"/>
          <p:cNvCxnSpPr>
            <a:stCxn id="513" idx="3"/>
            <a:endCxn id="515"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533" name="Google Shape;533;p45"/>
          <p:cNvCxnSpPr>
            <a:stCxn id="515" idx="3"/>
            <a:endCxn id="517"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534" name="Google Shape;534;p45"/>
          <p:cNvCxnSpPr>
            <a:stCxn id="517" idx="3"/>
            <a:endCxn id="519"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535" name="Google Shape;535;p45"/>
          <p:cNvCxnSpPr>
            <a:stCxn id="519" idx="2"/>
            <a:endCxn id="521"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536" name="Google Shape;536;p45"/>
          <p:cNvCxnSpPr>
            <a:stCxn id="521" idx="2"/>
            <a:endCxn id="523"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537" name="Google Shape;537;p45"/>
          <p:cNvCxnSpPr>
            <a:stCxn id="523" idx="1"/>
            <a:endCxn id="525"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538" name="Google Shape;538;p45"/>
          <p:cNvCxnSpPr>
            <a:stCxn id="525" idx="1"/>
            <a:endCxn id="527"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539" name="Google Shape;539;p45"/>
          <p:cNvCxnSpPr>
            <a:stCxn id="527" idx="1"/>
            <a:endCxn id="529"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540" name="Google Shape;540;p45"/>
          <p:cNvSpPr/>
          <p:nvPr/>
        </p:nvSpPr>
        <p:spPr>
          <a:xfrm>
            <a:off x="4369200" y="2540088"/>
            <a:ext cx="1942200" cy="66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txBox="1"/>
          <p:nvPr/>
        </p:nvSpPr>
        <p:spPr>
          <a:xfrm>
            <a:off x="4317600" y="2622425"/>
            <a:ext cx="2045400" cy="498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GB" sz="1200">
                <a:latin typeface="Calibri"/>
                <a:ea typeface="Calibri"/>
                <a:cs typeface="Calibri"/>
                <a:sym typeface="Calibri"/>
              </a:rPr>
              <a:t>Getting labels and changing labels from 7,8,9,10 -&gt; 1,2,3,4</a:t>
            </a:r>
            <a:endParaRPr sz="1200">
              <a:latin typeface="Calibri"/>
              <a:ea typeface="Calibri"/>
              <a:cs typeface="Calibri"/>
              <a:sym typeface="Calibri"/>
            </a:endParaRPr>
          </a:p>
          <a:p>
            <a:pPr indent="0" lvl="0" marL="0" rtl="0" algn="ctr">
              <a:spcBef>
                <a:spcPts val="0"/>
              </a:spcBef>
              <a:spcAft>
                <a:spcPts val="0"/>
              </a:spcAft>
              <a:buNone/>
            </a:pPr>
            <a:r>
              <a:t/>
            </a:r>
            <a:endParaRPr sz="1200">
              <a:latin typeface="Calibri"/>
              <a:ea typeface="Calibri"/>
              <a:cs typeface="Calibri"/>
              <a:sym typeface="Calibri"/>
            </a:endParaRPr>
          </a:p>
        </p:txBody>
      </p:sp>
      <p:sp>
        <p:nvSpPr>
          <p:cNvPr id="542" name="Google Shape;542;p45"/>
          <p:cNvSpPr/>
          <p:nvPr/>
        </p:nvSpPr>
        <p:spPr>
          <a:xfrm flipH="1">
            <a:off x="6311400" y="2653950"/>
            <a:ext cx="634800" cy="435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544" name="Google Shape;544;p45"/>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0"/>
                                        </p:tgtEl>
                                        <p:attrNameLst>
                                          <p:attrName>style.visibility</p:attrName>
                                        </p:attrNameLst>
                                      </p:cBhvr>
                                      <p:to>
                                        <p:strVal val="visible"/>
                                      </p:to>
                                    </p:set>
                                    <p:animEffect filter="fade" transition="in">
                                      <p:cBhvr>
                                        <p:cTn dur="1000"/>
                                        <p:tgtEl>
                                          <p:spTgt spid="540"/>
                                        </p:tgtEl>
                                      </p:cBhvr>
                                    </p:animEffect>
                                  </p:childTnLst>
                                </p:cTn>
                              </p:par>
                              <p:par>
                                <p:cTn fill="hold" nodeType="withEffect" presetClass="entr" presetID="10" presetSubtype="0">
                                  <p:stCondLst>
                                    <p:cond delay="0"/>
                                  </p:stCondLst>
                                  <p:childTnLst>
                                    <p:set>
                                      <p:cBhvr>
                                        <p:cTn dur="1" fill="hold">
                                          <p:stCondLst>
                                            <p:cond delay="0"/>
                                          </p:stCondLst>
                                        </p:cTn>
                                        <p:tgtEl>
                                          <p:spTgt spid="542"/>
                                        </p:tgtEl>
                                        <p:attrNameLst>
                                          <p:attrName>style.visibility</p:attrName>
                                        </p:attrNameLst>
                                      </p:cBhvr>
                                      <p:to>
                                        <p:strVal val="visible"/>
                                      </p:to>
                                    </p:set>
                                    <p:animEffect filter="fade" transition="in">
                                      <p:cBhvr>
                                        <p:cTn dur="1000"/>
                                        <p:tgtEl>
                                          <p:spTgt spid="542"/>
                                        </p:tgtEl>
                                      </p:cBhvr>
                                    </p:animEffect>
                                  </p:childTnLst>
                                </p:cTn>
                              </p:par>
                              <p:par>
                                <p:cTn fill="hold" nodeType="withEffect" presetClass="entr" presetID="10" presetSubtype="0">
                                  <p:stCondLst>
                                    <p:cond delay="0"/>
                                  </p:stCondLst>
                                  <p:childTnLst>
                                    <p:set>
                                      <p:cBhvr>
                                        <p:cTn dur="1" fill="hold">
                                          <p:stCondLst>
                                            <p:cond delay="0"/>
                                          </p:stCondLst>
                                        </p:cTn>
                                        <p:tgtEl>
                                          <p:spTgt spid="541"/>
                                        </p:tgtEl>
                                        <p:attrNameLst>
                                          <p:attrName>style.visibility</p:attrName>
                                        </p:attrNameLst>
                                      </p:cBhvr>
                                      <p:to>
                                        <p:strVal val="visible"/>
                                      </p:to>
                                    </p:set>
                                    <p:animEffect filter="fade" transition="in">
                                      <p:cBhvr>
                                        <p:cTn dur="1000"/>
                                        <p:tgtEl>
                                          <p:spTgt spid="5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0"/>
                                        </p:tgtEl>
                                        <p:attrNameLst>
                                          <p:attrName>style.visibility</p:attrName>
                                        </p:attrNameLst>
                                      </p:cBhvr>
                                      <p:to>
                                        <p:strVal val="visible"/>
                                      </p:to>
                                    </p:set>
                                    <p:animEffect filter="fade" transition="in">
                                      <p:cBhvr>
                                        <p:cTn dur="1000"/>
                                        <p:tgtEl>
                                          <p:spTgt spid="5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METHOD</a:t>
            </a:r>
            <a:endParaRPr b="1" u="sng"/>
          </a:p>
          <a:p>
            <a:pPr indent="0" lvl="0" marL="0" rtl="0" algn="l">
              <a:spcBef>
                <a:spcPts val="0"/>
              </a:spcBef>
              <a:spcAft>
                <a:spcPts val="0"/>
              </a:spcAft>
              <a:buNone/>
            </a:pPr>
            <a:r>
              <a:t/>
            </a:r>
            <a:endParaRPr/>
          </a:p>
        </p:txBody>
      </p:sp>
      <p:sp>
        <p:nvSpPr>
          <p:cNvPr id="550" name="Google Shape;550;p46"/>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551" name="Google Shape;551;p46"/>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552" name="Google Shape;552;p46"/>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553" name="Google Shape;553;p46"/>
          <p:cNvSpPr/>
          <p:nvPr/>
        </p:nvSpPr>
        <p:spPr>
          <a:xfrm>
            <a:off x="950084" y="1481516"/>
            <a:ext cx="1129800" cy="4437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6"/>
          <p:cNvSpPr txBox="1"/>
          <p:nvPr/>
        </p:nvSpPr>
        <p:spPr>
          <a:xfrm>
            <a:off x="993600" y="1448056"/>
            <a:ext cx="11298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Extracting the data </a:t>
            </a:r>
            <a:endParaRPr b="1" sz="1100">
              <a:latin typeface="Calibri"/>
              <a:ea typeface="Calibri"/>
              <a:cs typeface="Calibri"/>
              <a:sym typeface="Calibri"/>
            </a:endParaRPr>
          </a:p>
        </p:txBody>
      </p:sp>
      <p:sp>
        <p:nvSpPr>
          <p:cNvPr id="555" name="Google Shape;555;p46"/>
          <p:cNvSpPr/>
          <p:nvPr/>
        </p:nvSpPr>
        <p:spPr>
          <a:xfrm>
            <a:off x="2434480" y="1477140"/>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txBox="1"/>
          <p:nvPr/>
        </p:nvSpPr>
        <p:spPr>
          <a:xfrm>
            <a:off x="2493257" y="1477149"/>
            <a:ext cx="9591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Find the events</a:t>
            </a:r>
            <a:endParaRPr b="1" sz="1100">
              <a:latin typeface="Calibri"/>
              <a:ea typeface="Calibri"/>
              <a:cs typeface="Calibri"/>
              <a:sym typeface="Calibri"/>
            </a:endParaRPr>
          </a:p>
        </p:txBody>
      </p:sp>
      <p:sp>
        <p:nvSpPr>
          <p:cNvPr id="557" name="Google Shape;557;p46"/>
          <p:cNvSpPr/>
          <p:nvPr/>
        </p:nvSpPr>
        <p:spPr>
          <a:xfrm>
            <a:off x="3821945" y="1481071"/>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6"/>
          <p:cNvSpPr txBox="1"/>
          <p:nvPr/>
        </p:nvSpPr>
        <p:spPr>
          <a:xfrm>
            <a:off x="3859674" y="1470375"/>
            <a:ext cx="1001100" cy="40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Bandpass filter</a:t>
            </a:r>
            <a:endParaRPr b="1" sz="1100">
              <a:latin typeface="Calibri"/>
              <a:ea typeface="Calibri"/>
              <a:cs typeface="Calibri"/>
              <a:sym typeface="Calibri"/>
            </a:endParaRPr>
          </a:p>
        </p:txBody>
      </p:sp>
      <p:sp>
        <p:nvSpPr>
          <p:cNvPr id="559" name="Google Shape;559;p46"/>
          <p:cNvSpPr/>
          <p:nvPr/>
        </p:nvSpPr>
        <p:spPr>
          <a:xfrm>
            <a:off x="5269047" y="1492331"/>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6"/>
          <p:cNvSpPr txBox="1"/>
          <p:nvPr/>
        </p:nvSpPr>
        <p:spPr>
          <a:xfrm>
            <a:off x="5188244" y="1492331"/>
            <a:ext cx="12381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Removing bad channels</a:t>
            </a:r>
            <a:endParaRPr b="1" sz="1100">
              <a:latin typeface="Calibri"/>
              <a:ea typeface="Calibri"/>
              <a:cs typeface="Calibri"/>
              <a:sym typeface="Calibri"/>
            </a:endParaRPr>
          </a:p>
        </p:txBody>
      </p:sp>
      <p:sp>
        <p:nvSpPr>
          <p:cNvPr id="561" name="Google Shape;561;p46"/>
          <p:cNvSpPr/>
          <p:nvPr/>
        </p:nvSpPr>
        <p:spPr>
          <a:xfrm>
            <a:off x="6788193" y="1670727"/>
            <a:ext cx="12381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6"/>
          <p:cNvSpPr txBox="1"/>
          <p:nvPr/>
        </p:nvSpPr>
        <p:spPr>
          <a:xfrm>
            <a:off x="6716149" y="1675102"/>
            <a:ext cx="1382100" cy="44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Plotting desired epochs</a:t>
            </a:r>
            <a:endParaRPr b="1" sz="1200">
              <a:latin typeface="Calibri"/>
              <a:ea typeface="Calibri"/>
              <a:cs typeface="Calibri"/>
              <a:sym typeface="Calibri"/>
            </a:endParaRPr>
          </a:p>
        </p:txBody>
      </p:sp>
      <p:sp>
        <p:nvSpPr>
          <p:cNvPr id="563" name="Google Shape;563;p46"/>
          <p:cNvSpPr/>
          <p:nvPr/>
        </p:nvSpPr>
        <p:spPr>
          <a:xfrm>
            <a:off x="6797234" y="2408665"/>
            <a:ext cx="12381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txBox="1"/>
          <p:nvPr/>
        </p:nvSpPr>
        <p:spPr>
          <a:xfrm>
            <a:off x="6797234" y="2448943"/>
            <a:ext cx="1238100" cy="44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Renaming the labels</a:t>
            </a:r>
            <a:endParaRPr b="1" sz="1200">
              <a:latin typeface="Calibri"/>
              <a:ea typeface="Calibri"/>
              <a:cs typeface="Calibri"/>
              <a:sym typeface="Calibri"/>
            </a:endParaRPr>
          </a:p>
        </p:txBody>
      </p:sp>
      <p:sp>
        <p:nvSpPr>
          <p:cNvPr id="565" name="Google Shape;565;p46"/>
          <p:cNvSpPr/>
          <p:nvPr/>
        </p:nvSpPr>
        <p:spPr>
          <a:xfrm>
            <a:off x="5370757" y="3015301"/>
            <a:ext cx="1238100" cy="5244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txBox="1"/>
          <p:nvPr/>
        </p:nvSpPr>
        <p:spPr>
          <a:xfrm>
            <a:off x="5298700" y="2986145"/>
            <a:ext cx="13821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Wavelet packet decomposition</a:t>
            </a:r>
            <a:endParaRPr b="1">
              <a:solidFill>
                <a:srgbClr val="FFFFFF"/>
              </a:solidFill>
              <a:latin typeface="Calibri"/>
              <a:ea typeface="Calibri"/>
              <a:cs typeface="Calibri"/>
              <a:sym typeface="Calibri"/>
            </a:endParaRPr>
          </a:p>
        </p:txBody>
      </p:sp>
      <p:sp>
        <p:nvSpPr>
          <p:cNvPr id="567" name="Google Shape;567;p46"/>
          <p:cNvSpPr/>
          <p:nvPr/>
        </p:nvSpPr>
        <p:spPr>
          <a:xfrm>
            <a:off x="4004905" y="3015301"/>
            <a:ext cx="10764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6"/>
          <p:cNvSpPr txBox="1"/>
          <p:nvPr/>
        </p:nvSpPr>
        <p:spPr>
          <a:xfrm>
            <a:off x="4063717" y="3015299"/>
            <a:ext cx="9591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Model build</a:t>
            </a:r>
            <a:endParaRPr b="1" sz="1200">
              <a:latin typeface="Calibri"/>
              <a:ea typeface="Calibri"/>
              <a:cs typeface="Calibri"/>
              <a:sym typeface="Calibri"/>
            </a:endParaRPr>
          </a:p>
        </p:txBody>
      </p:sp>
      <p:sp>
        <p:nvSpPr>
          <p:cNvPr id="569" name="Google Shape;569;p46"/>
          <p:cNvSpPr/>
          <p:nvPr/>
        </p:nvSpPr>
        <p:spPr>
          <a:xfrm>
            <a:off x="2404532" y="3015301"/>
            <a:ext cx="12381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txBox="1"/>
          <p:nvPr/>
        </p:nvSpPr>
        <p:spPr>
          <a:xfrm>
            <a:off x="2458553" y="3015301"/>
            <a:ext cx="1129800" cy="52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10 fold cross validation</a:t>
            </a:r>
            <a:endParaRPr b="1" sz="1200">
              <a:latin typeface="Calibri"/>
              <a:ea typeface="Calibri"/>
              <a:cs typeface="Calibri"/>
              <a:sym typeface="Calibri"/>
            </a:endParaRPr>
          </a:p>
        </p:txBody>
      </p:sp>
      <p:sp>
        <p:nvSpPr>
          <p:cNvPr id="571" name="Google Shape;571;p46"/>
          <p:cNvSpPr/>
          <p:nvPr/>
        </p:nvSpPr>
        <p:spPr>
          <a:xfrm>
            <a:off x="971133" y="3015301"/>
            <a:ext cx="11298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txBox="1"/>
          <p:nvPr/>
        </p:nvSpPr>
        <p:spPr>
          <a:xfrm>
            <a:off x="1096198" y="3080370"/>
            <a:ext cx="8070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Metrics</a:t>
            </a:r>
            <a:endParaRPr b="1" sz="1200">
              <a:latin typeface="Calibri"/>
              <a:ea typeface="Calibri"/>
              <a:cs typeface="Calibri"/>
              <a:sym typeface="Calibri"/>
            </a:endParaRPr>
          </a:p>
        </p:txBody>
      </p:sp>
      <p:cxnSp>
        <p:nvCxnSpPr>
          <p:cNvPr id="573" name="Google Shape;573;p46"/>
          <p:cNvCxnSpPr>
            <a:stCxn id="554" idx="3"/>
            <a:endCxn id="555" idx="1"/>
          </p:cNvCxnSpPr>
          <p:nvPr/>
        </p:nvCxnSpPr>
        <p:spPr>
          <a:xfrm>
            <a:off x="2123400" y="1674256"/>
            <a:ext cx="311100" cy="29100"/>
          </a:xfrm>
          <a:prstGeom prst="straightConnector1">
            <a:avLst/>
          </a:prstGeom>
          <a:noFill/>
          <a:ln cap="flat" cmpd="sng" w="9525">
            <a:solidFill>
              <a:schemeClr val="dk2"/>
            </a:solidFill>
            <a:prstDash val="solid"/>
            <a:round/>
            <a:headEnd len="med" w="med" type="none"/>
            <a:tailEnd len="med" w="med" type="triangle"/>
          </a:ln>
        </p:spPr>
      </p:cxnSp>
      <p:cxnSp>
        <p:nvCxnSpPr>
          <p:cNvPr id="574" name="Google Shape;574;p46"/>
          <p:cNvCxnSpPr>
            <a:stCxn id="555" idx="3"/>
            <a:endCxn id="557" idx="1"/>
          </p:cNvCxnSpPr>
          <p:nvPr/>
        </p:nvCxnSpPr>
        <p:spPr>
          <a:xfrm>
            <a:off x="3510880" y="1703340"/>
            <a:ext cx="311100" cy="3900"/>
          </a:xfrm>
          <a:prstGeom prst="straightConnector1">
            <a:avLst/>
          </a:prstGeom>
          <a:noFill/>
          <a:ln cap="flat" cmpd="sng" w="9525">
            <a:solidFill>
              <a:schemeClr val="dk2"/>
            </a:solidFill>
            <a:prstDash val="solid"/>
            <a:round/>
            <a:headEnd len="med" w="med" type="none"/>
            <a:tailEnd len="med" w="med" type="triangle"/>
          </a:ln>
        </p:spPr>
      </p:cxnSp>
      <p:cxnSp>
        <p:nvCxnSpPr>
          <p:cNvPr id="575" name="Google Shape;575;p46"/>
          <p:cNvCxnSpPr>
            <a:stCxn id="557" idx="3"/>
            <a:endCxn id="559" idx="1"/>
          </p:cNvCxnSpPr>
          <p:nvPr/>
        </p:nvCxnSpPr>
        <p:spPr>
          <a:xfrm>
            <a:off x="4898345" y="1707271"/>
            <a:ext cx="370800" cy="11400"/>
          </a:xfrm>
          <a:prstGeom prst="straightConnector1">
            <a:avLst/>
          </a:prstGeom>
          <a:noFill/>
          <a:ln cap="flat" cmpd="sng" w="9525">
            <a:solidFill>
              <a:schemeClr val="dk2"/>
            </a:solidFill>
            <a:prstDash val="solid"/>
            <a:round/>
            <a:headEnd len="med" w="med" type="none"/>
            <a:tailEnd len="med" w="med" type="triangle"/>
          </a:ln>
        </p:spPr>
      </p:cxnSp>
      <p:cxnSp>
        <p:nvCxnSpPr>
          <p:cNvPr id="576" name="Google Shape;576;p46"/>
          <p:cNvCxnSpPr>
            <a:stCxn id="559" idx="3"/>
            <a:endCxn id="561" idx="1"/>
          </p:cNvCxnSpPr>
          <p:nvPr/>
        </p:nvCxnSpPr>
        <p:spPr>
          <a:xfrm>
            <a:off x="6345447" y="1718531"/>
            <a:ext cx="442800" cy="178500"/>
          </a:xfrm>
          <a:prstGeom prst="straightConnector1">
            <a:avLst/>
          </a:prstGeom>
          <a:noFill/>
          <a:ln cap="flat" cmpd="sng" w="9525">
            <a:solidFill>
              <a:schemeClr val="dk2"/>
            </a:solidFill>
            <a:prstDash val="solid"/>
            <a:round/>
            <a:headEnd len="med" w="med" type="none"/>
            <a:tailEnd len="med" w="med" type="triangle"/>
          </a:ln>
        </p:spPr>
      </p:cxnSp>
      <p:cxnSp>
        <p:nvCxnSpPr>
          <p:cNvPr id="577" name="Google Shape;577;p46"/>
          <p:cNvCxnSpPr>
            <a:stCxn id="561" idx="2"/>
            <a:endCxn id="563" idx="0"/>
          </p:cNvCxnSpPr>
          <p:nvPr/>
        </p:nvCxnSpPr>
        <p:spPr>
          <a:xfrm>
            <a:off x="7407243" y="2123127"/>
            <a:ext cx="9000" cy="285600"/>
          </a:xfrm>
          <a:prstGeom prst="straightConnector1">
            <a:avLst/>
          </a:prstGeom>
          <a:noFill/>
          <a:ln cap="flat" cmpd="sng" w="9525">
            <a:solidFill>
              <a:schemeClr val="dk2"/>
            </a:solidFill>
            <a:prstDash val="solid"/>
            <a:round/>
            <a:headEnd len="med" w="med" type="none"/>
            <a:tailEnd len="med" w="med" type="triangle"/>
          </a:ln>
        </p:spPr>
      </p:cxnSp>
      <p:cxnSp>
        <p:nvCxnSpPr>
          <p:cNvPr id="578" name="Google Shape;578;p46"/>
          <p:cNvCxnSpPr>
            <a:stCxn id="563" idx="2"/>
            <a:endCxn id="565" idx="3"/>
          </p:cNvCxnSpPr>
          <p:nvPr/>
        </p:nvCxnSpPr>
        <p:spPr>
          <a:xfrm flipH="1">
            <a:off x="6608984" y="2933065"/>
            <a:ext cx="807300" cy="344400"/>
          </a:xfrm>
          <a:prstGeom prst="straightConnector1">
            <a:avLst/>
          </a:prstGeom>
          <a:noFill/>
          <a:ln cap="flat" cmpd="sng" w="9525">
            <a:solidFill>
              <a:schemeClr val="dk2"/>
            </a:solidFill>
            <a:prstDash val="solid"/>
            <a:round/>
            <a:headEnd len="med" w="med" type="none"/>
            <a:tailEnd len="med" w="med" type="triangle"/>
          </a:ln>
        </p:spPr>
      </p:cxnSp>
      <p:cxnSp>
        <p:nvCxnSpPr>
          <p:cNvPr id="579" name="Google Shape;579;p46"/>
          <p:cNvCxnSpPr>
            <a:stCxn id="565" idx="1"/>
            <a:endCxn id="567" idx="3"/>
          </p:cNvCxnSpPr>
          <p:nvPr/>
        </p:nvCxnSpPr>
        <p:spPr>
          <a:xfrm rot="10800000">
            <a:off x="5081257" y="3277501"/>
            <a:ext cx="289500" cy="0"/>
          </a:xfrm>
          <a:prstGeom prst="straightConnector1">
            <a:avLst/>
          </a:prstGeom>
          <a:noFill/>
          <a:ln cap="flat" cmpd="sng" w="9525">
            <a:solidFill>
              <a:schemeClr val="dk2"/>
            </a:solidFill>
            <a:prstDash val="solid"/>
            <a:round/>
            <a:headEnd len="med" w="med" type="none"/>
            <a:tailEnd len="med" w="med" type="triangle"/>
          </a:ln>
        </p:spPr>
      </p:cxnSp>
      <p:cxnSp>
        <p:nvCxnSpPr>
          <p:cNvPr id="580" name="Google Shape;580;p46"/>
          <p:cNvCxnSpPr>
            <a:stCxn id="567" idx="1"/>
            <a:endCxn id="569" idx="3"/>
          </p:cNvCxnSpPr>
          <p:nvPr/>
        </p:nvCxnSpPr>
        <p:spPr>
          <a:xfrm rot="10800000">
            <a:off x="3642505" y="3277501"/>
            <a:ext cx="362400" cy="0"/>
          </a:xfrm>
          <a:prstGeom prst="straightConnector1">
            <a:avLst/>
          </a:prstGeom>
          <a:noFill/>
          <a:ln cap="flat" cmpd="sng" w="9525">
            <a:solidFill>
              <a:schemeClr val="dk2"/>
            </a:solidFill>
            <a:prstDash val="solid"/>
            <a:round/>
            <a:headEnd len="med" w="med" type="none"/>
            <a:tailEnd len="med" w="med" type="triangle"/>
          </a:ln>
        </p:spPr>
      </p:cxnSp>
      <p:cxnSp>
        <p:nvCxnSpPr>
          <p:cNvPr id="581" name="Google Shape;581;p46"/>
          <p:cNvCxnSpPr>
            <a:stCxn id="569" idx="1"/>
            <a:endCxn id="571" idx="3"/>
          </p:cNvCxnSpPr>
          <p:nvPr/>
        </p:nvCxnSpPr>
        <p:spPr>
          <a:xfrm rot="10800000">
            <a:off x="2100932" y="3277501"/>
            <a:ext cx="303600" cy="0"/>
          </a:xfrm>
          <a:prstGeom prst="straightConnector1">
            <a:avLst/>
          </a:prstGeom>
          <a:noFill/>
          <a:ln cap="flat" cmpd="sng" w="9525">
            <a:solidFill>
              <a:schemeClr val="dk2"/>
            </a:solidFill>
            <a:prstDash val="solid"/>
            <a:round/>
            <a:headEnd len="med" w="med" type="none"/>
            <a:tailEnd len="med" w="med" type="triangle"/>
          </a:ln>
        </p:spPr>
      </p:cxnSp>
      <p:sp>
        <p:nvSpPr>
          <p:cNvPr id="582" name="Google Shape;582;p46"/>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583" name="Google Shape;583;p46"/>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584" name="Google Shape;584;p46"/>
          <p:cNvSpPr/>
          <p:nvPr/>
        </p:nvSpPr>
        <p:spPr>
          <a:xfrm>
            <a:off x="4572000" y="3893550"/>
            <a:ext cx="2626500" cy="727500"/>
          </a:xfrm>
          <a:prstGeom prst="roundRect">
            <a:avLst>
              <a:gd fmla="val 1015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6"/>
          <p:cNvSpPr/>
          <p:nvPr/>
        </p:nvSpPr>
        <p:spPr>
          <a:xfrm>
            <a:off x="5874300" y="3539700"/>
            <a:ext cx="370800" cy="407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6"/>
          <p:cNvSpPr txBox="1"/>
          <p:nvPr/>
        </p:nvSpPr>
        <p:spPr>
          <a:xfrm>
            <a:off x="4353750" y="3801825"/>
            <a:ext cx="3063000" cy="85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200">
                <a:latin typeface="Calibri"/>
                <a:ea typeface="Calibri"/>
                <a:cs typeface="Calibri"/>
                <a:sym typeface="Calibri"/>
              </a:rPr>
              <a:t>Signal is decomposed to level 5 with 'db4' wavelet.db4 is chosen due to their near optimal time frequency localisation properties.</a:t>
            </a:r>
            <a:endParaRPr sz="1200">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1000"/>
                                        <p:tgtEl>
                                          <p:spTgt spid="585"/>
                                        </p:tgtEl>
                                      </p:cBhvr>
                                    </p:animEffect>
                                  </p:childTnLst>
                                </p:cTn>
                              </p:par>
                              <p:par>
                                <p:cTn fill="hold" nodeType="withEffect" presetClass="entr" presetID="10" presetSubtype="0">
                                  <p:stCondLst>
                                    <p:cond delay="0"/>
                                  </p:stCondLst>
                                  <p:childTnLst>
                                    <p:set>
                                      <p:cBhvr>
                                        <p:cTn dur="1" fill="hold">
                                          <p:stCondLst>
                                            <p:cond delay="0"/>
                                          </p:stCondLst>
                                        </p:cTn>
                                        <p:tgtEl>
                                          <p:spTgt spid="586"/>
                                        </p:tgtEl>
                                        <p:attrNameLst>
                                          <p:attrName>style.visibility</p:attrName>
                                        </p:attrNameLst>
                                      </p:cBhvr>
                                      <p:to>
                                        <p:strVal val="visible"/>
                                      </p:to>
                                    </p:set>
                                    <p:animEffect filter="fade" transition="in">
                                      <p:cBhvr>
                                        <p:cTn dur="1000"/>
                                        <p:tgtEl>
                                          <p:spTgt spid="586"/>
                                        </p:tgtEl>
                                      </p:cBhvr>
                                    </p:animEffect>
                                  </p:childTnLst>
                                </p:cTn>
                              </p:par>
                              <p:par>
                                <p:cTn fill="hold" nodeType="withEffect" presetClass="entr" presetID="10" presetSubtype="0">
                                  <p:stCondLst>
                                    <p:cond delay="0"/>
                                  </p:stCondLst>
                                  <p:childTnLst>
                                    <p:set>
                                      <p:cBhvr>
                                        <p:cTn dur="1" fill="hold">
                                          <p:stCondLst>
                                            <p:cond delay="0"/>
                                          </p:stCondLst>
                                        </p:cTn>
                                        <p:tgtEl>
                                          <p:spTgt spid="584"/>
                                        </p:tgtEl>
                                        <p:attrNameLst>
                                          <p:attrName>style.visibility</p:attrName>
                                        </p:attrNameLst>
                                      </p:cBhvr>
                                      <p:to>
                                        <p:strVal val="visible"/>
                                      </p:to>
                                    </p:set>
                                    <p:animEffect filter="fade" transition="in">
                                      <p:cBhvr>
                                        <p:cTn dur="1000"/>
                                        <p:tgtEl>
                                          <p:spTgt spid="5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METHOD</a:t>
            </a:r>
            <a:endParaRPr b="1" u="sng"/>
          </a:p>
          <a:p>
            <a:pPr indent="0" lvl="0" marL="0" rtl="0" algn="l">
              <a:spcBef>
                <a:spcPts val="0"/>
              </a:spcBef>
              <a:spcAft>
                <a:spcPts val="0"/>
              </a:spcAft>
              <a:buNone/>
            </a:pPr>
            <a:r>
              <a:t/>
            </a:r>
            <a:endParaRPr/>
          </a:p>
        </p:txBody>
      </p:sp>
      <p:sp>
        <p:nvSpPr>
          <p:cNvPr id="592" name="Google Shape;592;p47"/>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593" name="Google Shape;593;p47"/>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594" name="Google Shape;594;p47"/>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595" name="Google Shape;595;p47"/>
          <p:cNvSpPr/>
          <p:nvPr/>
        </p:nvSpPr>
        <p:spPr>
          <a:xfrm>
            <a:off x="950084" y="1481516"/>
            <a:ext cx="1129800" cy="4437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txBox="1"/>
          <p:nvPr/>
        </p:nvSpPr>
        <p:spPr>
          <a:xfrm>
            <a:off x="993600" y="1448056"/>
            <a:ext cx="11298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Extracting the data </a:t>
            </a:r>
            <a:endParaRPr b="1" sz="1100">
              <a:latin typeface="Calibri"/>
              <a:ea typeface="Calibri"/>
              <a:cs typeface="Calibri"/>
              <a:sym typeface="Calibri"/>
            </a:endParaRPr>
          </a:p>
        </p:txBody>
      </p:sp>
      <p:sp>
        <p:nvSpPr>
          <p:cNvPr id="597" name="Google Shape;597;p47"/>
          <p:cNvSpPr/>
          <p:nvPr/>
        </p:nvSpPr>
        <p:spPr>
          <a:xfrm>
            <a:off x="2434480" y="1477140"/>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txBox="1"/>
          <p:nvPr/>
        </p:nvSpPr>
        <p:spPr>
          <a:xfrm>
            <a:off x="2493257" y="1477149"/>
            <a:ext cx="9591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Find the events</a:t>
            </a:r>
            <a:endParaRPr b="1" sz="1100">
              <a:latin typeface="Calibri"/>
              <a:ea typeface="Calibri"/>
              <a:cs typeface="Calibri"/>
              <a:sym typeface="Calibri"/>
            </a:endParaRPr>
          </a:p>
        </p:txBody>
      </p:sp>
      <p:sp>
        <p:nvSpPr>
          <p:cNvPr id="599" name="Google Shape;599;p47"/>
          <p:cNvSpPr/>
          <p:nvPr/>
        </p:nvSpPr>
        <p:spPr>
          <a:xfrm>
            <a:off x="3821945" y="1481071"/>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txBox="1"/>
          <p:nvPr/>
        </p:nvSpPr>
        <p:spPr>
          <a:xfrm>
            <a:off x="3859674" y="1470375"/>
            <a:ext cx="1001100" cy="40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Bandpass filter</a:t>
            </a:r>
            <a:endParaRPr b="1" sz="1100">
              <a:latin typeface="Calibri"/>
              <a:ea typeface="Calibri"/>
              <a:cs typeface="Calibri"/>
              <a:sym typeface="Calibri"/>
            </a:endParaRPr>
          </a:p>
        </p:txBody>
      </p:sp>
      <p:sp>
        <p:nvSpPr>
          <p:cNvPr id="601" name="Google Shape;601;p47"/>
          <p:cNvSpPr/>
          <p:nvPr/>
        </p:nvSpPr>
        <p:spPr>
          <a:xfrm>
            <a:off x="5269047" y="1492331"/>
            <a:ext cx="10764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7"/>
          <p:cNvSpPr txBox="1"/>
          <p:nvPr/>
        </p:nvSpPr>
        <p:spPr>
          <a:xfrm>
            <a:off x="5188244" y="1492331"/>
            <a:ext cx="12381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a:latin typeface="Calibri"/>
                <a:ea typeface="Calibri"/>
                <a:cs typeface="Calibri"/>
                <a:sym typeface="Calibri"/>
              </a:rPr>
              <a:t>Removing bad channels</a:t>
            </a:r>
            <a:endParaRPr b="1" sz="1100">
              <a:latin typeface="Calibri"/>
              <a:ea typeface="Calibri"/>
              <a:cs typeface="Calibri"/>
              <a:sym typeface="Calibri"/>
            </a:endParaRPr>
          </a:p>
        </p:txBody>
      </p:sp>
      <p:sp>
        <p:nvSpPr>
          <p:cNvPr id="603" name="Google Shape;603;p47"/>
          <p:cNvSpPr/>
          <p:nvPr/>
        </p:nvSpPr>
        <p:spPr>
          <a:xfrm>
            <a:off x="6788193" y="1670727"/>
            <a:ext cx="1238100" cy="452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7"/>
          <p:cNvSpPr txBox="1"/>
          <p:nvPr/>
        </p:nvSpPr>
        <p:spPr>
          <a:xfrm>
            <a:off x="6716149" y="1675102"/>
            <a:ext cx="1382100" cy="44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Plotting desired epochs</a:t>
            </a:r>
            <a:endParaRPr b="1" sz="1200">
              <a:latin typeface="Calibri"/>
              <a:ea typeface="Calibri"/>
              <a:cs typeface="Calibri"/>
              <a:sym typeface="Calibri"/>
            </a:endParaRPr>
          </a:p>
        </p:txBody>
      </p:sp>
      <p:sp>
        <p:nvSpPr>
          <p:cNvPr id="605" name="Google Shape;605;p47"/>
          <p:cNvSpPr/>
          <p:nvPr/>
        </p:nvSpPr>
        <p:spPr>
          <a:xfrm>
            <a:off x="6797234" y="2408665"/>
            <a:ext cx="12381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7"/>
          <p:cNvSpPr txBox="1"/>
          <p:nvPr/>
        </p:nvSpPr>
        <p:spPr>
          <a:xfrm>
            <a:off x="6797234" y="2448943"/>
            <a:ext cx="1238100" cy="44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Renaming the labels</a:t>
            </a:r>
            <a:endParaRPr b="1" sz="1200">
              <a:latin typeface="Calibri"/>
              <a:ea typeface="Calibri"/>
              <a:cs typeface="Calibri"/>
              <a:sym typeface="Calibri"/>
            </a:endParaRPr>
          </a:p>
        </p:txBody>
      </p:sp>
      <p:sp>
        <p:nvSpPr>
          <p:cNvPr id="607" name="Google Shape;607;p47"/>
          <p:cNvSpPr/>
          <p:nvPr/>
        </p:nvSpPr>
        <p:spPr>
          <a:xfrm>
            <a:off x="5370757" y="3015301"/>
            <a:ext cx="1238100" cy="5244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7"/>
          <p:cNvSpPr txBox="1"/>
          <p:nvPr/>
        </p:nvSpPr>
        <p:spPr>
          <a:xfrm>
            <a:off x="5298700" y="2986145"/>
            <a:ext cx="1382100" cy="45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Wavelet packet decomposition</a:t>
            </a:r>
            <a:endParaRPr b="1">
              <a:solidFill>
                <a:srgbClr val="FFFFFF"/>
              </a:solidFill>
              <a:latin typeface="Calibri"/>
              <a:ea typeface="Calibri"/>
              <a:cs typeface="Calibri"/>
              <a:sym typeface="Calibri"/>
            </a:endParaRPr>
          </a:p>
        </p:txBody>
      </p:sp>
      <p:sp>
        <p:nvSpPr>
          <p:cNvPr id="609" name="Google Shape;609;p47"/>
          <p:cNvSpPr/>
          <p:nvPr/>
        </p:nvSpPr>
        <p:spPr>
          <a:xfrm>
            <a:off x="4004905" y="3015301"/>
            <a:ext cx="10764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7"/>
          <p:cNvSpPr txBox="1"/>
          <p:nvPr/>
        </p:nvSpPr>
        <p:spPr>
          <a:xfrm>
            <a:off x="4063717" y="3015299"/>
            <a:ext cx="9591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Model build</a:t>
            </a:r>
            <a:endParaRPr b="1" sz="1200">
              <a:latin typeface="Calibri"/>
              <a:ea typeface="Calibri"/>
              <a:cs typeface="Calibri"/>
              <a:sym typeface="Calibri"/>
            </a:endParaRPr>
          </a:p>
        </p:txBody>
      </p:sp>
      <p:sp>
        <p:nvSpPr>
          <p:cNvPr id="611" name="Google Shape;611;p47"/>
          <p:cNvSpPr/>
          <p:nvPr/>
        </p:nvSpPr>
        <p:spPr>
          <a:xfrm>
            <a:off x="2404532" y="3015301"/>
            <a:ext cx="12381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7"/>
          <p:cNvSpPr txBox="1"/>
          <p:nvPr/>
        </p:nvSpPr>
        <p:spPr>
          <a:xfrm>
            <a:off x="2458553" y="3015301"/>
            <a:ext cx="1129800" cy="52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10 fold cross validation</a:t>
            </a:r>
            <a:endParaRPr b="1" sz="1200">
              <a:latin typeface="Calibri"/>
              <a:ea typeface="Calibri"/>
              <a:cs typeface="Calibri"/>
              <a:sym typeface="Calibri"/>
            </a:endParaRPr>
          </a:p>
        </p:txBody>
      </p:sp>
      <p:sp>
        <p:nvSpPr>
          <p:cNvPr id="613" name="Google Shape;613;p47"/>
          <p:cNvSpPr/>
          <p:nvPr/>
        </p:nvSpPr>
        <p:spPr>
          <a:xfrm>
            <a:off x="971133" y="3015301"/>
            <a:ext cx="1129800" cy="5244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7"/>
          <p:cNvSpPr txBox="1"/>
          <p:nvPr/>
        </p:nvSpPr>
        <p:spPr>
          <a:xfrm>
            <a:off x="1096198" y="3080370"/>
            <a:ext cx="8070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Metrics</a:t>
            </a:r>
            <a:endParaRPr b="1" sz="1200">
              <a:latin typeface="Calibri"/>
              <a:ea typeface="Calibri"/>
              <a:cs typeface="Calibri"/>
              <a:sym typeface="Calibri"/>
            </a:endParaRPr>
          </a:p>
        </p:txBody>
      </p:sp>
      <p:cxnSp>
        <p:nvCxnSpPr>
          <p:cNvPr id="615" name="Google Shape;615;p47"/>
          <p:cNvCxnSpPr>
            <a:stCxn id="596" idx="3"/>
            <a:endCxn id="597" idx="1"/>
          </p:cNvCxnSpPr>
          <p:nvPr/>
        </p:nvCxnSpPr>
        <p:spPr>
          <a:xfrm>
            <a:off x="2123400" y="1674256"/>
            <a:ext cx="311100" cy="29100"/>
          </a:xfrm>
          <a:prstGeom prst="straightConnector1">
            <a:avLst/>
          </a:prstGeom>
          <a:noFill/>
          <a:ln cap="flat" cmpd="sng" w="9525">
            <a:solidFill>
              <a:schemeClr val="dk2"/>
            </a:solidFill>
            <a:prstDash val="solid"/>
            <a:round/>
            <a:headEnd len="med" w="med" type="none"/>
            <a:tailEnd len="med" w="med" type="triangle"/>
          </a:ln>
        </p:spPr>
      </p:cxnSp>
      <p:cxnSp>
        <p:nvCxnSpPr>
          <p:cNvPr id="616" name="Google Shape;616;p47"/>
          <p:cNvCxnSpPr>
            <a:stCxn id="597" idx="3"/>
            <a:endCxn id="599" idx="1"/>
          </p:cNvCxnSpPr>
          <p:nvPr/>
        </p:nvCxnSpPr>
        <p:spPr>
          <a:xfrm>
            <a:off x="3510880" y="1703340"/>
            <a:ext cx="311100" cy="3900"/>
          </a:xfrm>
          <a:prstGeom prst="straightConnector1">
            <a:avLst/>
          </a:prstGeom>
          <a:noFill/>
          <a:ln cap="flat" cmpd="sng" w="9525">
            <a:solidFill>
              <a:schemeClr val="dk2"/>
            </a:solidFill>
            <a:prstDash val="solid"/>
            <a:round/>
            <a:headEnd len="med" w="med" type="none"/>
            <a:tailEnd len="med" w="med" type="triangle"/>
          </a:ln>
        </p:spPr>
      </p:cxnSp>
      <p:cxnSp>
        <p:nvCxnSpPr>
          <p:cNvPr id="617" name="Google Shape;617;p47"/>
          <p:cNvCxnSpPr>
            <a:stCxn id="599" idx="3"/>
            <a:endCxn id="601" idx="1"/>
          </p:cNvCxnSpPr>
          <p:nvPr/>
        </p:nvCxnSpPr>
        <p:spPr>
          <a:xfrm>
            <a:off x="4898345" y="1707271"/>
            <a:ext cx="370800" cy="11400"/>
          </a:xfrm>
          <a:prstGeom prst="straightConnector1">
            <a:avLst/>
          </a:prstGeom>
          <a:noFill/>
          <a:ln cap="flat" cmpd="sng" w="9525">
            <a:solidFill>
              <a:schemeClr val="dk2"/>
            </a:solidFill>
            <a:prstDash val="solid"/>
            <a:round/>
            <a:headEnd len="med" w="med" type="none"/>
            <a:tailEnd len="med" w="med" type="triangle"/>
          </a:ln>
        </p:spPr>
      </p:cxnSp>
      <p:cxnSp>
        <p:nvCxnSpPr>
          <p:cNvPr id="618" name="Google Shape;618;p47"/>
          <p:cNvCxnSpPr>
            <a:stCxn id="601" idx="3"/>
            <a:endCxn id="603" idx="1"/>
          </p:cNvCxnSpPr>
          <p:nvPr/>
        </p:nvCxnSpPr>
        <p:spPr>
          <a:xfrm>
            <a:off x="6345447" y="1718531"/>
            <a:ext cx="442800" cy="178500"/>
          </a:xfrm>
          <a:prstGeom prst="straightConnector1">
            <a:avLst/>
          </a:prstGeom>
          <a:noFill/>
          <a:ln cap="flat" cmpd="sng" w="9525">
            <a:solidFill>
              <a:schemeClr val="dk2"/>
            </a:solidFill>
            <a:prstDash val="solid"/>
            <a:round/>
            <a:headEnd len="med" w="med" type="none"/>
            <a:tailEnd len="med" w="med" type="triangle"/>
          </a:ln>
        </p:spPr>
      </p:cxnSp>
      <p:cxnSp>
        <p:nvCxnSpPr>
          <p:cNvPr id="619" name="Google Shape;619;p47"/>
          <p:cNvCxnSpPr>
            <a:stCxn id="603" idx="2"/>
            <a:endCxn id="605" idx="0"/>
          </p:cNvCxnSpPr>
          <p:nvPr/>
        </p:nvCxnSpPr>
        <p:spPr>
          <a:xfrm>
            <a:off x="7407243" y="2123127"/>
            <a:ext cx="9000" cy="285600"/>
          </a:xfrm>
          <a:prstGeom prst="straightConnector1">
            <a:avLst/>
          </a:prstGeom>
          <a:noFill/>
          <a:ln cap="flat" cmpd="sng" w="9525">
            <a:solidFill>
              <a:schemeClr val="dk2"/>
            </a:solidFill>
            <a:prstDash val="solid"/>
            <a:round/>
            <a:headEnd len="med" w="med" type="none"/>
            <a:tailEnd len="med" w="med" type="triangle"/>
          </a:ln>
        </p:spPr>
      </p:cxnSp>
      <p:cxnSp>
        <p:nvCxnSpPr>
          <p:cNvPr id="620" name="Google Shape;620;p47"/>
          <p:cNvCxnSpPr>
            <a:stCxn id="605" idx="2"/>
            <a:endCxn id="607" idx="3"/>
          </p:cNvCxnSpPr>
          <p:nvPr/>
        </p:nvCxnSpPr>
        <p:spPr>
          <a:xfrm flipH="1">
            <a:off x="6608984" y="2933065"/>
            <a:ext cx="807300" cy="344400"/>
          </a:xfrm>
          <a:prstGeom prst="straightConnector1">
            <a:avLst/>
          </a:prstGeom>
          <a:noFill/>
          <a:ln cap="flat" cmpd="sng" w="9525">
            <a:solidFill>
              <a:schemeClr val="dk2"/>
            </a:solidFill>
            <a:prstDash val="solid"/>
            <a:round/>
            <a:headEnd len="med" w="med" type="none"/>
            <a:tailEnd len="med" w="med" type="triangle"/>
          </a:ln>
        </p:spPr>
      </p:cxnSp>
      <p:cxnSp>
        <p:nvCxnSpPr>
          <p:cNvPr id="621" name="Google Shape;621;p47"/>
          <p:cNvCxnSpPr>
            <a:stCxn id="607" idx="1"/>
            <a:endCxn id="609" idx="3"/>
          </p:cNvCxnSpPr>
          <p:nvPr/>
        </p:nvCxnSpPr>
        <p:spPr>
          <a:xfrm rot="10800000">
            <a:off x="5081257" y="3277501"/>
            <a:ext cx="289500" cy="0"/>
          </a:xfrm>
          <a:prstGeom prst="straightConnector1">
            <a:avLst/>
          </a:prstGeom>
          <a:noFill/>
          <a:ln cap="flat" cmpd="sng" w="9525">
            <a:solidFill>
              <a:schemeClr val="dk2"/>
            </a:solidFill>
            <a:prstDash val="solid"/>
            <a:round/>
            <a:headEnd len="med" w="med" type="none"/>
            <a:tailEnd len="med" w="med" type="triangle"/>
          </a:ln>
        </p:spPr>
      </p:cxnSp>
      <p:cxnSp>
        <p:nvCxnSpPr>
          <p:cNvPr id="622" name="Google Shape;622;p47"/>
          <p:cNvCxnSpPr>
            <a:stCxn id="609" idx="1"/>
            <a:endCxn id="611" idx="3"/>
          </p:cNvCxnSpPr>
          <p:nvPr/>
        </p:nvCxnSpPr>
        <p:spPr>
          <a:xfrm rot="10800000">
            <a:off x="3642505" y="3277501"/>
            <a:ext cx="362400" cy="0"/>
          </a:xfrm>
          <a:prstGeom prst="straightConnector1">
            <a:avLst/>
          </a:prstGeom>
          <a:noFill/>
          <a:ln cap="flat" cmpd="sng" w="9525">
            <a:solidFill>
              <a:schemeClr val="dk2"/>
            </a:solidFill>
            <a:prstDash val="solid"/>
            <a:round/>
            <a:headEnd len="med" w="med" type="none"/>
            <a:tailEnd len="med" w="med" type="triangle"/>
          </a:ln>
        </p:spPr>
      </p:cxnSp>
      <p:cxnSp>
        <p:nvCxnSpPr>
          <p:cNvPr id="623" name="Google Shape;623;p47"/>
          <p:cNvCxnSpPr>
            <a:stCxn id="611" idx="1"/>
            <a:endCxn id="613" idx="3"/>
          </p:cNvCxnSpPr>
          <p:nvPr/>
        </p:nvCxnSpPr>
        <p:spPr>
          <a:xfrm rot="10800000">
            <a:off x="2100932" y="3277501"/>
            <a:ext cx="303600" cy="0"/>
          </a:xfrm>
          <a:prstGeom prst="straightConnector1">
            <a:avLst/>
          </a:prstGeom>
          <a:noFill/>
          <a:ln cap="flat" cmpd="sng" w="9525">
            <a:solidFill>
              <a:schemeClr val="dk2"/>
            </a:solidFill>
            <a:prstDash val="solid"/>
            <a:round/>
            <a:headEnd len="med" w="med" type="none"/>
            <a:tailEnd len="med" w="med" type="triangle"/>
          </a:ln>
        </p:spPr>
      </p:cxnSp>
      <p:sp>
        <p:nvSpPr>
          <p:cNvPr id="624" name="Google Shape;624;p47"/>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625" name="Google Shape;625;p47"/>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626" name="Google Shape;626;p47"/>
          <p:cNvSpPr/>
          <p:nvPr/>
        </p:nvSpPr>
        <p:spPr>
          <a:xfrm>
            <a:off x="4572000" y="3893550"/>
            <a:ext cx="2626500" cy="727500"/>
          </a:xfrm>
          <a:prstGeom prst="roundRect">
            <a:avLst>
              <a:gd fmla="val 1015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7"/>
          <p:cNvSpPr/>
          <p:nvPr/>
        </p:nvSpPr>
        <p:spPr>
          <a:xfrm>
            <a:off x="5699850" y="3539700"/>
            <a:ext cx="370800" cy="407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7"/>
          <p:cNvSpPr txBox="1"/>
          <p:nvPr/>
        </p:nvSpPr>
        <p:spPr>
          <a:xfrm>
            <a:off x="4660050" y="3971788"/>
            <a:ext cx="2450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200">
                <a:latin typeface="Calibri"/>
                <a:ea typeface="Calibri"/>
                <a:cs typeface="Calibri"/>
                <a:sym typeface="Calibri"/>
              </a:rPr>
              <a:t>8 frequency band coefficients are chosen from the range 4-32Hz</a:t>
            </a:r>
            <a:endParaRPr sz="1200">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7"/>
                                        </p:tgtEl>
                                        <p:attrNameLst>
                                          <p:attrName>style.visibility</p:attrName>
                                        </p:attrNameLst>
                                      </p:cBhvr>
                                      <p:to>
                                        <p:strVal val="visible"/>
                                      </p:to>
                                    </p:set>
                                    <p:animEffect filter="fade" transition="in">
                                      <p:cBhvr>
                                        <p:cTn dur="1000"/>
                                        <p:tgtEl>
                                          <p:spTgt spid="627"/>
                                        </p:tgtEl>
                                      </p:cBhvr>
                                    </p:animEffect>
                                  </p:childTnLst>
                                </p:cTn>
                              </p:par>
                              <p:par>
                                <p:cTn fill="hold" nodeType="withEffect" presetClass="entr" presetID="10" presetSubtype="0">
                                  <p:stCondLst>
                                    <p:cond delay="0"/>
                                  </p:stCondLst>
                                  <p:childTnLst>
                                    <p:set>
                                      <p:cBhvr>
                                        <p:cTn dur="1" fill="hold">
                                          <p:stCondLst>
                                            <p:cond delay="0"/>
                                          </p:stCondLst>
                                        </p:cTn>
                                        <p:tgtEl>
                                          <p:spTgt spid="628"/>
                                        </p:tgtEl>
                                        <p:attrNameLst>
                                          <p:attrName>style.visibility</p:attrName>
                                        </p:attrNameLst>
                                      </p:cBhvr>
                                      <p:to>
                                        <p:strVal val="visible"/>
                                      </p:to>
                                    </p:set>
                                    <p:animEffect filter="fade" transition="in">
                                      <p:cBhvr>
                                        <p:cTn dur="1000"/>
                                        <p:tgtEl>
                                          <p:spTgt spid="628"/>
                                        </p:tgtEl>
                                      </p:cBhvr>
                                    </p:animEffect>
                                  </p:childTnLst>
                                </p:cTn>
                              </p:par>
                              <p:par>
                                <p:cTn fill="hold" nodeType="withEffect" presetClass="entr" presetID="10" presetSubtype="0">
                                  <p:stCondLst>
                                    <p:cond delay="0"/>
                                  </p:stCondLst>
                                  <p:childTnLst>
                                    <p:set>
                                      <p:cBhvr>
                                        <p:cTn dur="1" fill="hold">
                                          <p:stCondLst>
                                            <p:cond delay="0"/>
                                          </p:stCondLst>
                                        </p:cTn>
                                        <p:tgtEl>
                                          <p:spTgt spid="626"/>
                                        </p:tgtEl>
                                        <p:attrNameLst>
                                          <p:attrName>style.visibility</p:attrName>
                                        </p:attrNameLst>
                                      </p:cBhvr>
                                      <p:to>
                                        <p:strVal val="visible"/>
                                      </p:to>
                                    </p:set>
                                    <p:animEffect filter="fade" transition="in">
                                      <p:cBhvr>
                                        <p:cTn dur="1000"/>
                                        <p:tgtEl>
                                          <p:spTgt spid="6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u="sng"/>
              <a:t>ME</a:t>
            </a:r>
            <a:r>
              <a:rPr b="1" lang="en-GB" u="sng"/>
              <a:t>THOD</a:t>
            </a:r>
            <a:endParaRPr b="1" u="sng"/>
          </a:p>
          <a:p>
            <a:pPr indent="0" lvl="0" marL="0" rtl="0" algn="l">
              <a:spcBef>
                <a:spcPts val="0"/>
              </a:spcBef>
              <a:spcAft>
                <a:spcPts val="0"/>
              </a:spcAft>
              <a:buNone/>
            </a:pPr>
            <a:r>
              <a:t/>
            </a:r>
            <a:endParaRPr/>
          </a:p>
        </p:txBody>
      </p:sp>
      <p:sp>
        <p:nvSpPr>
          <p:cNvPr id="634" name="Google Shape;634;p48"/>
          <p:cNvSpPr txBox="1"/>
          <p:nvPr>
            <p:ph idx="1" type="body"/>
          </p:nvPr>
        </p:nvSpPr>
        <p:spPr>
          <a:xfrm>
            <a:off x="311700" y="11190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635" name="Google Shape;635;p48"/>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636" name="Google Shape;636;p48"/>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637" name="Google Shape;637;p48"/>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638" name="Google Shape;638;p48"/>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8"/>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640" name="Google Shape;640;p48"/>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8"/>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642" name="Google Shape;642;p48"/>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8"/>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644" name="Google Shape;644;p48"/>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8"/>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646" name="Google Shape;646;p48"/>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8"/>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648" name="Google Shape;648;p48"/>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8"/>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650" name="Google Shape;650;p48"/>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8"/>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652" name="Google Shape;652;p48"/>
          <p:cNvSpPr/>
          <p:nvPr/>
        </p:nvSpPr>
        <p:spPr>
          <a:xfrm>
            <a:off x="4194775" y="3425600"/>
            <a:ext cx="1143000" cy="6636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8"/>
          <p:cNvSpPr txBox="1"/>
          <p:nvPr/>
        </p:nvSpPr>
        <p:spPr>
          <a:xfrm>
            <a:off x="4257225" y="3425609"/>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Model build</a:t>
            </a:r>
            <a:endParaRPr b="1">
              <a:solidFill>
                <a:srgbClr val="FFFFFF"/>
              </a:solidFill>
              <a:latin typeface="Calibri"/>
              <a:ea typeface="Calibri"/>
              <a:cs typeface="Calibri"/>
              <a:sym typeface="Calibri"/>
            </a:endParaRPr>
          </a:p>
        </p:txBody>
      </p:sp>
      <p:sp>
        <p:nvSpPr>
          <p:cNvPr id="654" name="Google Shape;654;p48"/>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8"/>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656" name="Google Shape;656;p48"/>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8"/>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658" name="Google Shape;658;p48"/>
          <p:cNvCxnSpPr>
            <a:stCxn id="639" idx="3"/>
            <a:endCxn id="640"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659" name="Google Shape;659;p48"/>
          <p:cNvCxnSpPr>
            <a:stCxn id="640" idx="3"/>
            <a:endCxn id="642"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660" name="Google Shape;660;p48"/>
          <p:cNvCxnSpPr>
            <a:stCxn id="642" idx="3"/>
            <a:endCxn id="644"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661" name="Google Shape;661;p48"/>
          <p:cNvCxnSpPr>
            <a:stCxn id="644" idx="3"/>
            <a:endCxn id="646"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662" name="Google Shape;662;p48"/>
          <p:cNvCxnSpPr>
            <a:stCxn id="646" idx="2"/>
            <a:endCxn id="648"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663" name="Google Shape;663;p48"/>
          <p:cNvCxnSpPr>
            <a:stCxn id="648" idx="2"/>
            <a:endCxn id="650"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664" name="Google Shape;664;p48"/>
          <p:cNvCxnSpPr>
            <a:stCxn id="650" idx="1"/>
            <a:endCxn id="652"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665" name="Google Shape;665;p48"/>
          <p:cNvCxnSpPr>
            <a:stCxn id="652" idx="1"/>
            <a:endCxn id="654"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666" name="Google Shape;666;p48"/>
          <p:cNvCxnSpPr>
            <a:stCxn id="654" idx="1"/>
            <a:endCxn id="656"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667" name="Google Shape;667;p48"/>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668" name="Google Shape;668;p48"/>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49"/>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u="sng"/>
              <a:t>MODEL</a:t>
            </a:r>
            <a:endParaRPr b="1" sz="2800" u="sng">
              <a:solidFill>
                <a:srgbClr val="000000"/>
              </a:solidFill>
            </a:endParaRPr>
          </a:p>
        </p:txBody>
      </p:sp>
      <p:pic>
        <p:nvPicPr>
          <p:cNvPr descr="pes logo.png" id="674" name="Google Shape;674;p49"/>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675" name="Google Shape;675;p49"/>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676" name="Google Shape;676;p49"/>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677" name="Google Shape;677;p49"/>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678" name="Google Shape;678;p49"/>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679" name="Google Shape;679;p49"/>
          <p:cNvSpPr/>
          <p:nvPr/>
        </p:nvSpPr>
        <p:spPr>
          <a:xfrm>
            <a:off x="2403050" y="1388167"/>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9"/>
          <p:cNvSpPr/>
          <p:nvPr/>
        </p:nvSpPr>
        <p:spPr>
          <a:xfrm>
            <a:off x="2403050" y="1822333"/>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9"/>
          <p:cNvSpPr/>
          <p:nvPr/>
        </p:nvSpPr>
        <p:spPr>
          <a:xfrm>
            <a:off x="2403050" y="2256498"/>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9"/>
          <p:cNvSpPr/>
          <p:nvPr/>
        </p:nvSpPr>
        <p:spPr>
          <a:xfrm>
            <a:off x="2403050" y="3073186"/>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9"/>
          <p:cNvSpPr/>
          <p:nvPr/>
        </p:nvSpPr>
        <p:spPr>
          <a:xfrm>
            <a:off x="2403050" y="3535487"/>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 name="Google Shape;684;p49"/>
          <p:cNvCxnSpPr/>
          <p:nvPr/>
        </p:nvCxnSpPr>
        <p:spPr>
          <a:xfrm>
            <a:off x="2593608" y="2662443"/>
            <a:ext cx="0" cy="307200"/>
          </a:xfrm>
          <a:prstGeom prst="straightConnector1">
            <a:avLst/>
          </a:prstGeom>
          <a:noFill/>
          <a:ln cap="flat" cmpd="sng" w="9525">
            <a:solidFill>
              <a:srgbClr val="000000"/>
            </a:solidFill>
            <a:prstDash val="dot"/>
            <a:round/>
            <a:headEnd len="med" w="med" type="none"/>
            <a:tailEnd len="med" w="med" type="none"/>
          </a:ln>
        </p:spPr>
      </p:cxnSp>
      <p:sp>
        <p:nvSpPr>
          <p:cNvPr id="685" name="Google Shape;685;p49"/>
          <p:cNvSpPr/>
          <p:nvPr/>
        </p:nvSpPr>
        <p:spPr>
          <a:xfrm>
            <a:off x="3766036" y="1388153"/>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9"/>
          <p:cNvSpPr/>
          <p:nvPr/>
        </p:nvSpPr>
        <p:spPr>
          <a:xfrm>
            <a:off x="3766036" y="1822319"/>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9"/>
          <p:cNvSpPr/>
          <p:nvPr/>
        </p:nvSpPr>
        <p:spPr>
          <a:xfrm>
            <a:off x="3766036" y="2256484"/>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9"/>
          <p:cNvSpPr/>
          <p:nvPr/>
        </p:nvSpPr>
        <p:spPr>
          <a:xfrm>
            <a:off x="3766036" y="3073172"/>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9"/>
          <p:cNvSpPr/>
          <p:nvPr/>
        </p:nvSpPr>
        <p:spPr>
          <a:xfrm>
            <a:off x="3766036" y="3535472"/>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 name="Google Shape;690;p49"/>
          <p:cNvCxnSpPr/>
          <p:nvPr/>
        </p:nvCxnSpPr>
        <p:spPr>
          <a:xfrm>
            <a:off x="3956594" y="2662429"/>
            <a:ext cx="0" cy="307200"/>
          </a:xfrm>
          <a:prstGeom prst="straightConnector1">
            <a:avLst/>
          </a:prstGeom>
          <a:noFill/>
          <a:ln cap="flat" cmpd="sng" w="9525">
            <a:solidFill>
              <a:srgbClr val="000000"/>
            </a:solidFill>
            <a:prstDash val="dot"/>
            <a:round/>
            <a:headEnd len="med" w="med" type="none"/>
            <a:tailEnd len="med" w="med" type="none"/>
          </a:ln>
        </p:spPr>
      </p:cxnSp>
      <p:sp>
        <p:nvSpPr>
          <p:cNvPr id="691" name="Google Shape;691;p49"/>
          <p:cNvSpPr/>
          <p:nvPr/>
        </p:nvSpPr>
        <p:spPr>
          <a:xfrm>
            <a:off x="5169813" y="1386725"/>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9"/>
          <p:cNvSpPr/>
          <p:nvPr/>
        </p:nvSpPr>
        <p:spPr>
          <a:xfrm>
            <a:off x="5169813" y="1820890"/>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9"/>
          <p:cNvSpPr/>
          <p:nvPr/>
        </p:nvSpPr>
        <p:spPr>
          <a:xfrm>
            <a:off x="5169813" y="2255056"/>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9"/>
          <p:cNvSpPr/>
          <p:nvPr/>
        </p:nvSpPr>
        <p:spPr>
          <a:xfrm>
            <a:off x="5169813" y="3071744"/>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9"/>
          <p:cNvSpPr/>
          <p:nvPr/>
        </p:nvSpPr>
        <p:spPr>
          <a:xfrm>
            <a:off x="5169813" y="3534044"/>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 name="Google Shape;696;p49"/>
          <p:cNvCxnSpPr/>
          <p:nvPr/>
        </p:nvCxnSpPr>
        <p:spPr>
          <a:xfrm>
            <a:off x="5360371" y="2661000"/>
            <a:ext cx="0" cy="307200"/>
          </a:xfrm>
          <a:prstGeom prst="straightConnector1">
            <a:avLst/>
          </a:prstGeom>
          <a:noFill/>
          <a:ln cap="flat" cmpd="sng" w="9525">
            <a:solidFill>
              <a:srgbClr val="000000"/>
            </a:solidFill>
            <a:prstDash val="dot"/>
            <a:round/>
            <a:headEnd len="med" w="med" type="none"/>
            <a:tailEnd len="med" w="med" type="none"/>
          </a:ln>
        </p:spPr>
      </p:cxnSp>
      <p:sp>
        <p:nvSpPr>
          <p:cNvPr id="697" name="Google Shape;697;p49"/>
          <p:cNvSpPr/>
          <p:nvPr/>
        </p:nvSpPr>
        <p:spPr>
          <a:xfrm>
            <a:off x="6119176" y="1657364"/>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9"/>
          <p:cNvSpPr/>
          <p:nvPr/>
        </p:nvSpPr>
        <p:spPr>
          <a:xfrm>
            <a:off x="6119176" y="2091473"/>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9"/>
          <p:cNvSpPr/>
          <p:nvPr/>
        </p:nvSpPr>
        <p:spPr>
          <a:xfrm>
            <a:off x="6119176" y="2596418"/>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9"/>
          <p:cNvSpPr/>
          <p:nvPr/>
        </p:nvSpPr>
        <p:spPr>
          <a:xfrm>
            <a:off x="6119176" y="3101364"/>
            <a:ext cx="381000" cy="302100"/>
          </a:xfrm>
          <a:prstGeom prst="ellipse">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 name="Google Shape;701;p49"/>
          <p:cNvCxnSpPr>
            <a:stCxn id="679" idx="6"/>
            <a:endCxn id="685" idx="2"/>
          </p:cNvCxnSpPr>
          <p:nvPr/>
        </p:nvCxnSpPr>
        <p:spPr>
          <a:xfrm>
            <a:off x="2784050" y="1539217"/>
            <a:ext cx="981900" cy="0"/>
          </a:xfrm>
          <a:prstGeom prst="straightConnector1">
            <a:avLst/>
          </a:prstGeom>
          <a:noFill/>
          <a:ln cap="flat" cmpd="sng" w="9525">
            <a:solidFill>
              <a:schemeClr val="dk2"/>
            </a:solidFill>
            <a:prstDash val="solid"/>
            <a:round/>
            <a:headEnd len="med" w="med" type="none"/>
            <a:tailEnd len="med" w="med" type="triangle"/>
          </a:ln>
        </p:spPr>
      </p:cxnSp>
      <p:cxnSp>
        <p:nvCxnSpPr>
          <p:cNvPr id="702" name="Google Shape;702;p49"/>
          <p:cNvCxnSpPr>
            <a:stCxn id="679" idx="6"/>
            <a:endCxn id="686" idx="2"/>
          </p:cNvCxnSpPr>
          <p:nvPr/>
        </p:nvCxnSpPr>
        <p:spPr>
          <a:xfrm>
            <a:off x="2784050" y="1539217"/>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03" name="Google Shape;703;p49"/>
          <p:cNvCxnSpPr>
            <a:stCxn id="679" idx="6"/>
            <a:endCxn id="687" idx="3"/>
          </p:cNvCxnSpPr>
          <p:nvPr/>
        </p:nvCxnSpPr>
        <p:spPr>
          <a:xfrm>
            <a:off x="2784050" y="1539217"/>
            <a:ext cx="1037700" cy="975000"/>
          </a:xfrm>
          <a:prstGeom prst="straightConnector1">
            <a:avLst/>
          </a:prstGeom>
          <a:noFill/>
          <a:ln cap="flat" cmpd="sng" w="9525">
            <a:solidFill>
              <a:schemeClr val="dk2"/>
            </a:solidFill>
            <a:prstDash val="solid"/>
            <a:round/>
            <a:headEnd len="med" w="med" type="none"/>
            <a:tailEnd len="med" w="med" type="triangle"/>
          </a:ln>
        </p:spPr>
      </p:cxnSp>
      <p:cxnSp>
        <p:nvCxnSpPr>
          <p:cNvPr id="704" name="Google Shape;704;p49"/>
          <p:cNvCxnSpPr>
            <a:stCxn id="679" idx="6"/>
            <a:endCxn id="688" idx="1"/>
          </p:cNvCxnSpPr>
          <p:nvPr/>
        </p:nvCxnSpPr>
        <p:spPr>
          <a:xfrm>
            <a:off x="2784050" y="1539217"/>
            <a:ext cx="1037700" cy="1578300"/>
          </a:xfrm>
          <a:prstGeom prst="straightConnector1">
            <a:avLst/>
          </a:prstGeom>
          <a:noFill/>
          <a:ln cap="flat" cmpd="sng" w="9525">
            <a:solidFill>
              <a:schemeClr val="dk2"/>
            </a:solidFill>
            <a:prstDash val="solid"/>
            <a:round/>
            <a:headEnd len="med" w="med" type="none"/>
            <a:tailEnd len="med" w="med" type="triangle"/>
          </a:ln>
        </p:spPr>
      </p:cxnSp>
      <p:cxnSp>
        <p:nvCxnSpPr>
          <p:cNvPr id="705" name="Google Shape;705;p49"/>
          <p:cNvCxnSpPr>
            <a:stCxn id="679" idx="6"/>
            <a:endCxn id="689" idx="1"/>
          </p:cNvCxnSpPr>
          <p:nvPr/>
        </p:nvCxnSpPr>
        <p:spPr>
          <a:xfrm>
            <a:off x="2784050" y="1539217"/>
            <a:ext cx="1037700" cy="2040600"/>
          </a:xfrm>
          <a:prstGeom prst="straightConnector1">
            <a:avLst/>
          </a:prstGeom>
          <a:noFill/>
          <a:ln cap="flat" cmpd="sng" w="9525">
            <a:solidFill>
              <a:schemeClr val="dk2"/>
            </a:solidFill>
            <a:prstDash val="solid"/>
            <a:round/>
            <a:headEnd len="med" w="med" type="none"/>
            <a:tailEnd len="med" w="med" type="triangle"/>
          </a:ln>
        </p:spPr>
      </p:cxnSp>
      <p:cxnSp>
        <p:nvCxnSpPr>
          <p:cNvPr id="706" name="Google Shape;706;p49"/>
          <p:cNvCxnSpPr>
            <a:stCxn id="680" idx="6"/>
            <a:endCxn id="685" idx="2"/>
          </p:cNvCxnSpPr>
          <p:nvPr/>
        </p:nvCxnSpPr>
        <p:spPr>
          <a:xfrm flipH="1" rot="10800000">
            <a:off x="2784050" y="1539283"/>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07" name="Google Shape;707;p49"/>
          <p:cNvCxnSpPr>
            <a:stCxn id="680" idx="6"/>
            <a:endCxn id="686" idx="2"/>
          </p:cNvCxnSpPr>
          <p:nvPr/>
        </p:nvCxnSpPr>
        <p:spPr>
          <a:xfrm>
            <a:off x="2784050" y="1973383"/>
            <a:ext cx="981900" cy="0"/>
          </a:xfrm>
          <a:prstGeom prst="straightConnector1">
            <a:avLst/>
          </a:prstGeom>
          <a:noFill/>
          <a:ln cap="flat" cmpd="sng" w="9525">
            <a:solidFill>
              <a:schemeClr val="dk2"/>
            </a:solidFill>
            <a:prstDash val="solid"/>
            <a:round/>
            <a:headEnd len="med" w="med" type="none"/>
            <a:tailEnd len="med" w="med" type="triangle"/>
          </a:ln>
        </p:spPr>
      </p:cxnSp>
      <p:cxnSp>
        <p:nvCxnSpPr>
          <p:cNvPr id="708" name="Google Shape;708;p49"/>
          <p:cNvCxnSpPr>
            <a:stCxn id="680" idx="6"/>
            <a:endCxn id="687" idx="2"/>
          </p:cNvCxnSpPr>
          <p:nvPr/>
        </p:nvCxnSpPr>
        <p:spPr>
          <a:xfrm>
            <a:off x="2784050" y="1973383"/>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09" name="Google Shape;709;p49"/>
          <p:cNvCxnSpPr>
            <a:stCxn id="680" idx="6"/>
            <a:endCxn id="688" idx="1"/>
          </p:cNvCxnSpPr>
          <p:nvPr/>
        </p:nvCxnSpPr>
        <p:spPr>
          <a:xfrm>
            <a:off x="2784050" y="1973383"/>
            <a:ext cx="1037700" cy="1143900"/>
          </a:xfrm>
          <a:prstGeom prst="straightConnector1">
            <a:avLst/>
          </a:prstGeom>
          <a:noFill/>
          <a:ln cap="flat" cmpd="sng" w="9525">
            <a:solidFill>
              <a:schemeClr val="dk2"/>
            </a:solidFill>
            <a:prstDash val="solid"/>
            <a:round/>
            <a:headEnd len="med" w="med" type="none"/>
            <a:tailEnd len="med" w="med" type="triangle"/>
          </a:ln>
        </p:spPr>
      </p:cxnSp>
      <p:cxnSp>
        <p:nvCxnSpPr>
          <p:cNvPr id="710" name="Google Shape;710;p49"/>
          <p:cNvCxnSpPr>
            <a:stCxn id="680" idx="6"/>
            <a:endCxn id="689" idx="1"/>
          </p:cNvCxnSpPr>
          <p:nvPr/>
        </p:nvCxnSpPr>
        <p:spPr>
          <a:xfrm>
            <a:off x="2784050" y="1973383"/>
            <a:ext cx="1037700" cy="1606200"/>
          </a:xfrm>
          <a:prstGeom prst="straightConnector1">
            <a:avLst/>
          </a:prstGeom>
          <a:noFill/>
          <a:ln cap="flat" cmpd="sng" w="9525">
            <a:solidFill>
              <a:schemeClr val="dk2"/>
            </a:solidFill>
            <a:prstDash val="solid"/>
            <a:round/>
            <a:headEnd len="med" w="med" type="none"/>
            <a:tailEnd len="med" w="med" type="triangle"/>
          </a:ln>
        </p:spPr>
      </p:cxnSp>
      <p:cxnSp>
        <p:nvCxnSpPr>
          <p:cNvPr id="711" name="Google Shape;711;p49"/>
          <p:cNvCxnSpPr>
            <a:stCxn id="681" idx="7"/>
            <a:endCxn id="685" idx="2"/>
          </p:cNvCxnSpPr>
          <p:nvPr/>
        </p:nvCxnSpPr>
        <p:spPr>
          <a:xfrm flipH="1" rot="10800000">
            <a:off x="2728254" y="1539340"/>
            <a:ext cx="1037700" cy="761400"/>
          </a:xfrm>
          <a:prstGeom prst="straightConnector1">
            <a:avLst/>
          </a:prstGeom>
          <a:noFill/>
          <a:ln cap="flat" cmpd="sng" w="9525">
            <a:solidFill>
              <a:schemeClr val="dk2"/>
            </a:solidFill>
            <a:prstDash val="solid"/>
            <a:round/>
            <a:headEnd len="med" w="med" type="none"/>
            <a:tailEnd len="med" w="med" type="triangle"/>
          </a:ln>
        </p:spPr>
      </p:cxnSp>
      <p:cxnSp>
        <p:nvCxnSpPr>
          <p:cNvPr id="712" name="Google Shape;712;p49"/>
          <p:cNvCxnSpPr>
            <a:stCxn id="681" idx="7"/>
            <a:endCxn id="686" idx="2"/>
          </p:cNvCxnSpPr>
          <p:nvPr/>
        </p:nvCxnSpPr>
        <p:spPr>
          <a:xfrm flipH="1" rot="10800000">
            <a:off x="2728254" y="1973440"/>
            <a:ext cx="1037700" cy="327300"/>
          </a:xfrm>
          <a:prstGeom prst="straightConnector1">
            <a:avLst/>
          </a:prstGeom>
          <a:noFill/>
          <a:ln cap="flat" cmpd="sng" w="9525">
            <a:solidFill>
              <a:schemeClr val="dk2"/>
            </a:solidFill>
            <a:prstDash val="solid"/>
            <a:round/>
            <a:headEnd len="med" w="med" type="none"/>
            <a:tailEnd len="med" w="med" type="triangle"/>
          </a:ln>
        </p:spPr>
      </p:cxnSp>
      <p:cxnSp>
        <p:nvCxnSpPr>
          <p:cNvPr id="713" name="Google Shape;713;p49"/>
          <p:cNvCxnSpPr>
            <a:stCxn id="681" idx="7"/>
            <a:endCxn id="687" idx="2"/>
          </p:cNvCxnSpPr>
          <p:nvPr/>
        </p:nvCxnSpPr>
        <p:spPr>
          <a:xfrm>
            <a:off x="2728254" y="2300740"/>
            <a:ext cx="1037700" cy="106800"/>
          </a:xfrm>
          <a:prstGeom prst="straightConnector1">
            <a:avLst/>
          </a:prstGeom>
          <a:noFill/>
          <a:ln cap="flat" cmpd="sng" w="9525">
            <a:solidFill>
              <a:schemeClr val="dk2"/>
            </a:solidFill>
            <a:prstDash val="solid"/>
            <a:round/>
            <a:headEnd len="med" w="med" type="none"/>
            <a:tailEnd len="med" w="med" type="triangle"/>
          </a:ln>
        </p:spPr>
      </p:cxnSp>
      <p:cxnSp>
        <p:nvCxnSpPr>
          <p:cNvPr id="714" name="Google Shape;714;p49"/>
          <p:cNvCxnSpPr>
            <a:stCxn id="681" idx="7"/>
            <a:endCxn id="688" idx="1"/>
          </p:cNvCxnSpPr>
          <p:nvPr/>
        </p:nvCxnSpPr>
        <p:spPr>
          <a:xfrm>
            <a:off x="2728254" y="2300740"/>
            <a:ext cx="1093500" cy="816600"/>
          </a:xfrm>
          <a:prstGeom prst="straightConnector1">
            <a:avLst/>
          </a:prstGeom>
          <a:noFill/>
          <a:ln cap="flat" cmpd="sng" w="9525">
            <a:solidFill>
              <a:schemeClr val="dk2"/>
            </a:solidFill>
            <a:prstDash val="solid"/>
            <a:round/>
            <a:headEnd len="med" w="med" type="none"/>
            <a:tailEnd len="med" w="med" type="triangle"/>
          </a:ln>
        </p:spPr>
      </p:cxnSp>
      <p:cxnSp>
        <p:nvCxnSpPr>
          <p:cNvPr id="715" name="Google Shape;715;p49"/>
          <p:cNvCxnSpPr>
            <a:stCxn id="681" idx="7"/>
            <a:endCxn id="689" idx="1"/>
          </p:cNvCxnSpPr>
          <p:nvPr/>
        </p:nvCxnSpPr>
        <p:spPr>
          <a:xfrm>
            <a:off x="2728254" y="2300740"/>
            <a:ext cx="1093500" cy="1278900"/>
          </a:xfrm>
          <a:prstGeom prst="straightConnector1">
            <a:avLst/>
          </a:prstGeom>
          <a:noFill/>
          <a:ln cap="flat" cmpd="sng" w="9525">
            <a:solidFill>
              <a:schemeClr val="dk2"/>
            </a:solidFill>
            <a:prstDash val="solid"/>
            <a:round/>
            <a:headEnd len="med" w="med" type="none"/>
            <a:tailEnd len="med" w="med" type="triangle"/>
          </a:ln>
        </p:spPr>
      </p:cxnSp>
      <p:cxnSp>
        <p:nvCxnSpPr>
          <p:cNvPr id="716" name="Google Shape;716;p49"/>
          <p:cNvCxnSpPr>
            <a:stCxn id="682" idx="7"/>
            <a:endCxn id="685" idx="2"/>
          </p:cNvCxnSpPr>
          <p:nvPr/>
        </p:nvCxnSpPr>
        <p:spPr>
          <a:xfrm flipH="1" rot="10800000">
            <a:off x="2728254" y="1539128"/>
            <a:ext cx="1037700" cy="1578300"/>
          </a:xfrm>
          <a:prstGeom prst="straightConnector1">
            <a:avLst/>
          </a:prstGeom>
          <a:noFill/>
          <a:ln cap="flat" cmpd="sng" w="9525">
            <a:solidFill>
              <a:schemeClr val="dk2"/>
            </a:solidFill>
            <a:prstDash val="solid"/>
            <a:round/>
            <a:headEnd len="med" w="med" type="none"/>
            <a:tailEnd len="med" w="med" type="triangle"/>
          </a:ln>
        </p:spPr>
      </p:cxnSp>
      <p:cxnSp>
        <p:nvCxnSpPr>
          <p:cNvPr id="717" name="Google Shape;717;p49"/>
          <p:cNvCxnSpPr>
            <a:stCxn id="682" idx="7"/>
            <a:endCxn id="686" idx="2"/>
          </p:cNvCxnSpPr>
          <p:nvPr/>
        </p:nvCxnSpPr>
        <p:spPr>
          <a:xfrm flipH="1" rot="10800000">
            <a:off x="2728254" y="1973228"/>
            <a:ext cx="1037700" cy="1144200"/>
          </a:xfrm>
          <a:prstGeom prst="straightConnector1">
            <a:avLst/>
          </a:prstGeom>
          <a:noFill/>
          <a:ln cap="flat" cmpd="sng" w="9525">
            <a:solidFill>
              <a:schemeClr val="dk2"/>
            </a:solidFill>
            <a:prstDash val="solid"/>
            <a:round/>
            <a:headEnd len="med" w="med" type="none"/>
            <a:tailEnd len="med" w="med" type="triangle"/>
          </a:ln>
        </p:spPr>
      </p:cxnSp>
      <p:cxnSp>
        <p:nvCxnSpPr>
          <p:cNvPr id="718" name="Google Shape;718;p49"/>
          <p:cNvCxnSpPr>
            <a:stCxn id="682" idx="7"/>
            <a:endCxn id="687" idx="2"/>
          </p:cNvCxnSpPr>
          <p:nvPr/>
        </p:nvCxnSpPr>
        <p:spPr>
          <a:xfrm flipH="1" rot="10800000">
            <a:off x="2728254" y="2407628"/>
            <a:ext cx="1037700" cy="709800"/>
          </a:xfrm>
          <a:prstGeom prst="straightConnector1">
            <a:avLst/>
          </a:prstGeom>
          <a:noFill/>
          <a:ln cap="flat" cmpd="sng" w="9525">
            <a:solidFill>
              <a:schemeClr val="dk2"/>
            </a:solidFill>
            <a:prstDash val="solid"/>
            <a:round/>
            <a:headEnd len="med" w="med" type="none"/>
            <a:tailEnd len="med" w="med" type="triangle"/>
          </a:ln>
        </p:spPr>
      </p:cxnSp>
      <p:cxnSp>
        <p:nvCxnSpPr>
          <p:cNvPr id="719" name="Google Shape;719;p49"/>
          <p:cNvCxnSpPr>
            <a:stCxn id="682" idx="7"/>
            <a:endCxn id="688" idx="1"/>
          </p:cNvCxnSpPr>
          <p:nvPr/>
        </p:nvCxnSpPr>
        <p:spPr>
          <a:xfrm>
            <a:off x="2728254" y="3117428"/>
            <a:ext cx="1093500" cy="0"/>
          </a:xfrm>
          <a:prstGeom prst="straightConnector1">
            <a:avLst/>
          </a:prstGeom>
          <a:noFill/>
          <a:ln cap="flat" cmpd="sng" w="9525">
            <a:solidFill>
              <a:schemeClr val="dk2"/>
            </a:solidFill>
            <a:prstDash val="solid"/>
            <a:round/>
            <a:headEnd len="med" w="med" type="none"/>
            <a:tailEnd len="med" w="med" type="triangle"/>
          </a:ln>
        </p:spPr>
      </p:cxnSp>
      <p:cxnSp>
        <p:nvCxnSpPr>
          <p:cNvPr id="720" name="Google Shape;720;p49"/>
          <p:cNvCxnSpPr>
            <a:stCxn id="682" idx="7"/>
            <a:endCxn id="689" idx="1"/>
          </p:cNvCxnSpPr>
          <p:nvPr/>
        </p:nvCxnSpPr>
        <p:spPr>
          <a:xfrm>
            <a:off x="2728254" y="3117428"/>
            <a:ext cx="1093500" cy="462300"/>
          </a:xfrm>
          <a:prstGeom prst="straightConnector1">
            <a:avLst/>
          </a:prstGeom>
          <a:noFill/>
          <a:ln cap="flat" cmpd="sng" w="9525">
            <a:solidFill>
              <a:schemeClr val="dk2"/>
            </a:solidFill>
            <a:prstDash val="solid"/>
            <a:round/>
            <a:headEnd len="med" w="med" type="none"/>
            <a:tailEnd len="med" w="med" type="triangle"/>
          </a:ln>
        </p:spPr>
      </p:cxnSp>
      <p:cxnSp>
        <p:nvCxnSpPr>
          <p:cNvPr id="721" name="Google Shape;721;p49"/>
          <p:cNvCxnSpPr>
            <a:stCxn id="683" idx="7"/>
            <a:endCxn id="685" idx="2"/>
          </p:cNvCxnSpPr>
          <p:nvPr/>
        </p:nvCxnSpPr>
        <p:spPr>
          <a:xfrm flipH="1" rot="10800000">
            <a:off x="2728254" y="1539128"/>
            <a:ext cx="1037700" cy="2040600"/>
          </a:xfrm>
          <a:prstGeom prst="straightConnector1">
            <a:avLst/>
          </a:prstGeom>
          <a:noFill/>
          <a:ln cap="flat" cmpd="sng" w="9525">
            <a:solidFill>
              <a:schemeClr val="dk2"/>
            </a:solidFill>
            <a:prstDash val="solid"/>
            <a:round/>
            <a:headEnd len="med" w="med" type="none"/>
            <a:tailEnd len="med" w="med" type="triangle"/>
          </a:ln>
        </p:spPr>
      </p:cxnSp>
      <p:cxnSp>
        <p:nvCxnSpPr>
          <p:cNvPr id="722" name="Google Shape;722;p49"/>
          <p:cNvCxnSpPr>
            <a:stCxn id="683" idx="7"/>
            <a:endCxn id="686" idx="2"/>
          </p:cNvCxnSpPr>
          <p:nvPr/>
        </p:nvCxnSpPr>
        <p:spPr>
          <a:xfrm flipH="1" rot="10800000">
            <a:off x="2728254" y="1973228"/>
            <a:ext cx="1037700" cy="1606500"/>
          </a:xfrm>
          <a:prstGeom prst="straightConnector1">
            <a:avLst/>
          </a:prstGeom>
          <a:noFill/>
          <a:ln cap="flat" cmpd="sng" w="9525">
            <a:solidFill>
              <a:schemeClr val="dk2"/>
            </a:solidFill>
            <a:prstDash val="solid"/>
            <a:round/>
            <a:headEnd len="med" w="med" type="none"/>
            <a:tailEnd len="med" w="med" type="triangle"/>
          </a:ln>
        </p:spPr>
      </p:cxnSp>
      <p:cxnSp>
        <p:nvCxnSpPr>
          <p:cNvPr id="723" name="Google Shape;723;p49"/>
          <p:cNvCxnSpPr>
            <a:stCxn id="683" idx="7"/>
            <a:endCxn id="687" idx="2"/>
          </p:cNvCxnSpPr>
          <p:nvPr/>
        </p:nvCxnSpPr>
        <p:spPr>
          <a:xfrm flipH="1" rot="10800000">
            <a:off x="2728254" y="2407628"/>
            <a:ext cx="1037700" cy="1172100"/>
          </a:xfrm>
          <a:prstGeom prst="straightConnector1">
            <a:avLst/>
          </a:prstGeom>
          <a:noFill/>
          <a:ln cap="flat" cmpd="sng" w="9525">
            <a:solidFill>
              <a:schemeClr val="dk2"/>
            </a:solidFill>
            <a:prstDash val="solid"/>
            <a:round/>
            <a:headEnd len="med" w="med" type="none"/>
            <a:tailEnd len="med" w="med" type="triangle"/>
          </a:ln>
        </p:spPr>
      </p:cxnSp>
      <p:cxnSp>
        <p:nvCxnSpPr>
          <p:cNvPr id="724" name="Google Shape;724;p49"/>
          <p:cNvCxnSpPr>
            <a:stCxn id="683" idx="7"/>
            <a:endCxn id="688" idx="1"/>
          </p:cNvCxnSpPr>
          <p:nvPr/>
        </p:nvCxnSpPr>
        <p:spPr>
          <a:xfrm flipH="1" rot="10800000">
            <a:off x="2728254" y="3117428"/>
            <a:ext cx="1093500" cy="462300"/>
          </a:xfrm>
          <a:prstGeom prst="straightConnector1">
            <a:avLst/>
          </a:prstGeom>
          <a:noFill/>
          <a:ln cap="flat" cmpd="sng" w="9525">
            <a:solidFill>
              <a:schemeClr val="dk2"/>
            </a:solidFill>
            <a:prstDash val="solid"/>
            <a:round/>
            <a:headEnd len="med" w="med" type="none"/>
            <a:tailEnd len="med" w="med" type="triangle"/>
          </a:ln>
        </p:spPr>
      </p:cxnSp>
      <p:cxnSp>
        <p:nvCxnSpPr>
          <p:cNvPr id="725" name="Google Shape;725;p49"/>
          <p:cNvCxnSpPr>
            <a:stCxn id="683" idx="7"/>
            <a:endCxn id="689" idx="1"/>
          </p:cNvCxnSpPr>
          <p:nvPr/>
        </p:nvCxnSpPr>
        <p:spPr>
          <a:xfrm>
            <a:off x="2728254" y="3579728"/>
            <a:ext cx="1093500" cy="0"/>
          </a:xfrm>
          <a:prstGeom prst="straightConnector1">
            <a:avLst/>
          </a:prstGeom>
          <a:noFill/>
          <a:ln cap="flat" cmpd="sng" w="9525">
            <a:solidFill>
              <a:schemeClr val="dk2"/>
            </a:solidFill>
            <a:prstDash val="solid"/>
            <a:round/>
            <a:headEnd len="med" w="med" type="none"/>
            <a:tailEnd len="med" w="med" type="triangle"/>
          </a:ln>
        </p:spPr>
      </p:cxnSp>
      <p:cxnSp>
        <p:nvCxnSpPr>
          <p:cNvPr id="726" name="Google Shape;726;p49"/>
          <p:cNvCxnSpPr/>
          <p:nvPr/>
        </p:nvCxnSpPr>
        <p:spPr>
          <a:xfrm>
            <a:off x="4207806" y="1591397"/>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27" name="Google Shape;727;p49"/>
          <p:cNvCxnSpPr>
            <a:stCxn id="685" idx="6"/>
          </p:cNvCxnSpPr>
          <p:nvPr/>
        </p:nvCxnSpPr>
        <p:spPr>
          <a:xfrm>
            <a:off x="4147036" y="1539203"/>
            <a:ext cx="1098600" cy="1027200"/>
          </a:xfrm>
          <a:prstGeom prst="straightConnector1">
            <a:avLst/>
          </a:prstGeom>
          <a:noFill/>
          <a:ln cap="flat" cmpd="sng" w="9525">
            <a:solidFill>
              <a:schemeClr val="dk2"/>
            </a:solidFill>
            <a:prstDash val="solid"/>
            <a:round/>
            <a:headEnd len="med" w="med" type="none"/>
            <a:tailEnd len="med" w="med" type="triangle"/>
          </a:ln>
        </p:spPr>
      </p:cxnSp>
      <p:cxnSp>
        <p:nvCxnSpPr>
          <p:cNvPr id="728" name="Google Shape;728;p49"/>
          <p:cNvCxnSpPr/>
          <p:nvPr/>
        </p:nvCxnSpPr>
        <p:spPr>
          <a:xfrm>
            <a:off x="4207806" y="1591397"/>
            <a:ext cx="1038000" cy="1577700"/>
          </a:xfrm>
          <a:prstGeom prst="straightConnector1">
            <a:avLst/>
          </a:prstGeom>
          <a:noFill/>
          <a:ln cap="flat" cmpd="sng" w="9525">
            <a:solidFill>
              <a:schemeClr val="dk2"/>
            </a:solidFill>
            <a:prstDash val="solid"/>
            <a:round/>
            <a:headEnd len="med" w="med" type="none"/>
            <a:tailEnd len="med" w="med" type="triangle"/>
          </a:ln>
        </p:spPr>
      </p:cxnSp>
      <p:cxnSp>
        <p:nvCxnSpPr>
          <p:cNvPr id="729" name="Google Shape;729;p49"/>
          <p:cNvCxnSpPr>
            <a:stCxn id="685" idx="6"/>
          </p:cNvCxnSpPr>
          <p:nvPr/>
        </p:nvCxnSpPr>
        <p:spPr>
          <a:xfrm>
            <a:off x="4147036" y="1539203"/>
            <a:ext cx="1098600" cy="2092200"/>
          </a:xfrm>
          <a:prstGeom prst="straightConnector1">
            <a:avLst/>
          </a:prstGeom>
          <a:noFill/>
          <a:ln cap="flat" cmpd="sng" w="9525">
            <a:solidFill>
              <a:schemeClr val="dk2"/>
            </a:solidFill>
            <a:prstDash val="solid"/>
            <a:round/>
            <a:headEnd len="med" w="med" type="none"/>
            <a:tailEnd len="med" w="med" type="triangle"/>
          </a:ln>
        </p:spPr>
      </p:cxnSp>
      <p:cxnSp>
        <p:nvCxnSpPr>
          <p:cNvPr id="730" name="Google Shape;730;p49"/>
          <p:cNvCxnSpPr/>
          <p:nvPr/>
        </p:nvCxnSpPr>
        <p:spPr>
          <a:xfrm flipH="1" rot="10800000">
            <a:off x="4207806" y="1591414"/>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31" name="Google Shape;731;p49"/>
          <p:cNvCxnSpPr/>
          <p:nvPr/>
        </p:nvCxnSpPr>
        <p:spPr>
          <a:xfrm>
            <a:off x="4207806" y="2025514"/>
            <a:ext cx="981900" cy="0"/>
          </a:xfrm>
          <a:prstGeom prst="straightConnector1">
            <a:avLst/>
          </a:prstGeom>
          <a:noFill/>
          <a:ln cap="flat" cmpd="sng" w="9525">
            <a:solidFill>
              <a:schemeClr val="dk2"/>
            </a:solidFill>
            <a:prstDash val="solid"/>
            <a:round/>
            <a:headEnd len="med" w="med" type="none"/>
            <a:tailEnd len="med" w="med" type="triangle"/>
          </a:ln>
        </p:spPr>
      </p:cxnSp>
      <p:cxnSp>
        <p:nvCxnSpPr>
          <p:cNvPr id="732" name="Google Shape;732;p49"/>
          <p:cNvCxnSpPr/>
          <p:nvPr/>
        </p:nvCxnSpPr>
        <p:spPr>
          <a:xfrm>
            <a:off x="4207806" y="2025514"/>
            <a:ext cx="981900" cy="434100"/>
          </a:xfrm>
          <a:prstGeom prst="straightConnector1">
            <a:avLst/>
          </a:prstGeom>
          <a:noFill/>
          <a:ln cap="flat" cmpd="sng" w="9525">
            <a:solidFill>
              <a:schemeClr val="dk2"/>
            </a:solidFill>
            <a:prstDash val="solid"/>
            <a:round/>
            <a:headEnd len="med" w="med" type="none"/>
            <a:tailEnd len="med" w="med" type="triangle"/>
          </a:ln>
        </p:spPr>
      </p:cxnSp>
      <p:cxnSp>
        <p:nvCxnSpPr>
          <p:cNvPr id="733" name="Google Shape;733;p49"/>
          <p:cNvCxnSpPr/>
          <p:nvPr/>
        </p:nvCxnSpPr>
        <p:spPr>
          <a:xfrm>
            <a:off x="4207806" y="2025514"/>
            <a:ext cx="1038000" cy="1143900"/>
          </a:xfrm>
          <a:prstGeom prst="straightConnector1">
            <a:avLst/>
          </a:prstGeom>
          <a:noFill/>
          <a:ln cap="flat" cmpd="sng" w="9525">
            <a:solidFill>
              <a:schemeClr val="dk2"/>
            </a:solidFill>
            <a:prstDash val="solid"/>
            <a:round/>
            <a:headEnd len="med" w="med" type="none"/>
            <a:tailEnd len="med" w="med" type="triangle"/>
          </a:ln>
        </p:spPr>
      </p:cxnSp>
      <p:cxnSp>
        <p:nvCxnSpPr>
          <p:cNvPr id="734" name="Google Shape;734;p49"/>
          <p:cNvCxnSpPr/>
          <p:nvPr/>
        </p:nvCxnSpPr>
        <p:spPr>
          <a:xfrm>
            <a:off x="4207806" y="2025514"/>
            <a:ext cx="1038000" cy="1606200"/>
          </a:xfrm>
          <a:prstGeom prst="straightConnector1">
            <a:avLst/>
          </a:prstGeom>
          <a:noFill/>
          <a:ln cap="flat" cmpd="sng" w="9525">
            <a:solidFill>
              <a:schemeClr val="dk2"/>
            </a:solidFill>
            <a:prstDash val="solid"/>
            <a:round/>
            <a:headEnd len="med" w="med" type="none"/>
            <a:tailEnd len="med" w="med" type="triangle"/>
          </a:ln>
        </p:spPr>
      </p:cxnSp>
      <p:cxnSp>
        <p:nvCxnSpPr>
          <p:cNvPr id="735" name="Google Shape;735;p49"/>
          <p:cNvCxnSpPr/>
          <p:nvPr/>
        </p:nvCxnSpPr>
        <p:spPr>
          <a:xfrm flipH="1" rot="10800000">
            <a:off x="4151993" y="1591358"/>
            <a:ext cx="1038000" cy="761400"/>
          </a:xfrm>
          <a:prstGeom prst="straightConnector1">
            <a:avLst/>
          </a:prstGeom>
          <a:noFill/>
          <a:ln cap="flat" cmpd="sng" w="9525">
            <a:solidFill>
              <a:schemeClr val="dk2"/>
            </a:solidFill>
            <a:prstDash val="solid"/>
            <a:round/>
            <a:headEnd len="med" w="med" type="none"/>
            <a:tailEnd len="med" w="med" type="triangle"/>
          </a:ln>
        </p:spPr>
      </p:cxnSp>
      <p:cxnSp>
        <p:nvCxnSpPr>
          <p:cNvPr id="736" name="Google Shape;736;p49"/>
          <p:cNvCxnSpPr/>
          <p:nvPr/>
        </p:nvCxnSpPr>
        <p:spPr>
          <a:xfrm flipH="1" rot="10800000">
            <a:off x="4151993" y="2025158"/>
            <a:ext cx="1038000" cy="327600"/>
          </a:xfrm>
          <a:prstGeom prst="straightConnector1">
            <a:avLst/>
          </a:prstGeom>
          <a:noFill/>
          <a:ln cap="flat" cmpd="sng" w="9525">
            <a:solidFill>
              <a:schemeClr val="dk2"/>
            </a:solidFill>
            <a:prstDash val="solid"/>
            <a:round/>
            <a:headEnd len="med" w="med" type="none"/>
            <a:tailEnd len="med" w="med" type="triangle"/>
          </a:ln>
        </p:spPr>
      </p:cxnSp>
      <p:cxnSp>
        <p:nvCxnSpPr>
          <p:cNvPr id="737" name="Google Shape;737;p49"/>
          <p:cNvCxnSpPr/>
          <p:nvPr/>
        </p:nvCxnSpPr>
        <p:spPr>
          <a:xfrm>
            <a:off x="4151993" y="2352758"/>
            <a:ext cx="1038000" cy="107100"/>
          </a:xfrm>
          <a:prstGeom prst="straightConnector1">
            <a:avLst/>
          </a:prstGeom>
          <a:noFill/>
          <a:ln cap="flat" cmpd="sng" w="9525">
            <a:solidFill>
              <a:schemeClr val="dk2"/>
            </a:solidFill>
            <a:prstDash val="solid"/>
            <a:round/>
            <a:headEnd len="med" w="med" type="none"/>
            <a:tailEnd len="med" w="med" type="triangle"/>
          </a:ln>
        </p:spPr>
      </p:cxnSp>
      <p:cxnSp>
        <p:nvCxnSpPr>
          <p:cNvPr id="738" name="Google Shape;738;p49"/>
          <p:cNvCxnSpPr/>
          <p:nvPr/>
        </p:nvCxnSpPr>
        <p:spPr>
          <a:xfrm>
            <a:off x="4151993" y="2352758"/>
            <a:ext cx="1093500" cy="816600"/>
          </a:xfrm>
          <a:prstGeom prst="straightConnector1">
            <a:avLst/>
          </a:prstGeom>
          <a:noFill/>
          <a:ln cap="flat" cmpd="sng" w="9525">
            <a:solidFill>
              <a:schemeClr val="dk2"/>
            </a:solidFill>
            <a:prstDash val="solid"/>
            <a:round/>
            <a:headEnd len="med" w="med" type="none"/>
            <a:tailEnd len="med" w="med" type="triangle"/>
          </a:ln>
        </p:spPr>
      </p:cxnSp>
      <p:cxnSp>
        <p:nvCxnSpPr>
          <p:cNvPr id="739" name="Google Shape;739;p49"/>
          <p:cNvCxnSpPr/>
          <p:nvPr/>
        </p:nvCxnSpPr>
        <p:spPr>
          <a:xfrm>
            <a:off x="4151993" y="2352758"/>
            <a:ext cx="1093500" cy="1278900"/>
          </a:xfrm>
          <a:prstGeom prst="straightConnector1">
            <a:avLst/>
          </a:prstGeom>
          <a:noFill/>
          <a:ln cap="flat" cmpd="sng" w="9525">
            <a:solidFill>
              <a:schemeClr val="dk2"/>
            </a:solidFill>
            <a:prstDash val="solid"/>
            <a:round/>
            <a:headEnd len="med" w="med" type="none"/>
            <a:tailEnd len="med" w="med" type="triangle"/>
          </a:ln>
        </p:spPr>
      </p:cxnSp>
      <p:cxnSp>
        <p:nvCxnSpPr>
          <p:cNvPr id="740" name="Google Shape;740;p49"/>
          <p:cNvCxnSpPr/>
          <p:nvPr/>
        </p:nvCxnSpPr>
        <p:spPr>
          <a:xfrm flipH="1" rot="10800000">
            <a:off x="4151993" y="1591654"/>
            <a:ext cx="1038000" cy="1577700"/>
          </a:xfrm>
          <a:prstGeom prst="straightConnector1">
            <a:avLst/>
          </a:prstGeom>
          <a:noFill/>
          <a:ln cap="flat" cmpd="sng" w="9525">
            <a:solidFill>
              <a:schemeClr val="dk2"/>
            </a:solidFill>
            <a:prstDash val="solid"/>
            <a:round/>
            <a:headEnd len="med" w="med" type="none"/>
            <a:tailEnd len="med" w="med" type="triangle"/>
          </a:ln>
        </p:spPr>
      </p:cxnSp>
      <p:cxnSp>
        <p:nvCxnSpPr>
          <p:cNvPr id="741" name="Google Shape;741;p49"/>
          <p:cNvCxnSpPr/>
          <p:nvPr/>
        </p:nvCxnSpPr>
        <p:spPr>
          <a:xfrm flipH="1" rot="10800000">
            <a:off x="4151993" y="2025154"/>
            <a:ext cx="1038000" cy="1144200"/>
          </a:xfrm>
          <a:prstGeom prst="straightConnector1">
            <a:avLst/>
          </a:prstGeom>
          <a:noFill/>
          <a:ln cap="flat" cmpd="sng" w="9525">
            <a:solidFill>
              <a:schemeClr val="dk2"/>
            </a:solidFill>
            <a:prstDash val="solid"/>
            <a:round/>
            <a:headEnd len="med" w="med" type="none"/>
            <a:tailEnd len="med" w="med" type="triangle"/>
          </a:ln>
        </p:spPr>
      </p:cxnSp>
      <p:cxnSp>
        <p:nvCxnSpPr>
          <p:cNvPr id="742" name="Google Shape;742;p49"/>
          <p:cNvCxnSpPr/>
          <p:nvPr/>
        </p:nvCxnSpPr>
        <p:spPr>
          <a:xfrm flipH="1" rot="10800000">
            <a:off x="4151993" y="2459254"/>
            <a:ext cx="1038000" cy="710100"/>
          </a:xfrm>
          <a:prstGeom prst="straightConnector1">
            <a:avLst/>
          </a:prstGeom>
          <a:noFill/>
          <a:ln cap="flat" cmpd="sng" w="9525">
            <a:solidFill>
              <a:schemeClr val="dk2"/>
            </a:solidFill>
            <a:prstDash val="solid"/>
            <a:round/>
            <a:headEnd len="med" w="med" type="none"/>
            <a:tailEnd len="med" w="med" type="triangle"/>
          </a:ln>
        </p:spPr>
      </p:cxnSp>
      <p:cxnSp>
        <p:nvCxnSpPr>
          <p:cNvPr id="743" name="Google Shape;743;p49"/>
          <p:cNvCxnSpPr/>
          <p:nvPr/>
        </p:nvCxnSpPr>
        <p:spPr>
          <a:xfrm>
            <a:off x="4151993" y="3169354"/>
            <a:ext cx="1093500" cy="0"/>
          </a:xfrm>
          <a:prstGeom prst="straightConnector1">
            <a:avLst/>
          </a:prstGeom>
          <a:noFill/>
          <a:ln cap="flat" cmpd="sng" w="9525">
            <a:solidFill>
              <a:schemeClr val="dk2"/>
            </a:solidFill>
            <a:prstDash val="solid"/>
            <a:round/>
            <a:headEnd len="med" w="med" type="none"/>
            <a:tailEnd len="med" w="med" type="triangle"/>
          </a:ln>
        </p:spPr>
      </p:cxnSp>
      <p:cxnSp>
        <p:nvCxnSpPr>
          <p:cNvPr id="744" name="Google Shape;744;p49"/>
          <p:cNvCxnSpPr/>
          <p:nvPr/>
        </p:nvCxnSpPr>
        <p:spPr>
          <a:xfrm>
            <a:off x="4151993" y="3169354"/>
            <a:ext cx="1093500" cy="462300"/>
          </a:xfrm>
          <a:prstGeom prst="straightConnector1">
            <a:avLst/>
          </a:prstGeom>
          <a:noFill/>
          <a:ln cap="flat" cmpd="sng" w="9525">
            <a:solidFill>
              <a:schemeClr val="dk2"/>
            </a:solidFill>
            <a:prstDash val="solid"/>
            <a:round/>
            <a:headEnd len="med" w="med" type="none"/>
            <a:tailEnd len="med" w="med" type="triangle"/>
          </a:ln>
        </p:spPr>
      </p:cxnSp>
      <p:cxnSp>
        <p:nvCxnSpPr>
          <p:cNvPr id="745" name="Google Shape;745;p49"/>
          <p:cNvCxnSpPr/>
          <p:nvPr/>
        </p:nvCxnSpPr>
        <p:spPr>
          <a:xfrm flipH="1" rot="10800000">
            <a:off x="4151993" y="1591603"/>
            <a:ext cx="1038000" cy="2040000"/>
          </a:xfrm>
          <a:prstGeom prst="straightConnector1">
            <a:avLst/>
          </a:prstGeom>
          <a:noFill/>
          <a:ln cap="flat" cmpd="sng" w="9525">
            <a:solidFill>
              <a:schemeClr val="dk2"/>
            </a:solidFill>
            <a:prstDash val="solid"/>
            <a:round/>
            <a:headEnd len="med" w="med" type="none"/>
            <a:tailEnd len="med" w="med" type="triangle"/>
          </a:ln>
        </p:spPr>
      </p:cxnSp>
      <p:cxnSp>
        <p:nvCxnSpPr>
          <p:cNvPr id="746" name="Google Shape;746;p49"/>
          <p:cNvCxnSpPr>
            <a:endCxn id="692" idx="2"/>
          </p:cNvCxnSpPr>
          <p:nvPr/>
        </p:nvCxnSpPr>
        <p:spPr>
          <a:xfrm flipH="1" rot="10800000">
            <a:off x="4151913" y="1971940"/>
            <a:ext cx="1017900" cy="1659600"/>
          </a:xfrm>
          <a:prstGeom prst="straightConnector1">
            <a:avLst/>
          </a:prstGeom>
          <a:noFill/>
          <a:ln cap="flat" cmpd="sng" w="9525">
            <a:solidFill>
              <a:schemeClr val="dk2"/>
            </a:solidFill>
            <a:prstDash val="solid"/>
            <a:round/>
            <a:headEnd len="med" w="med" type="none"/>
            <a:tailEnd len="med" w="med" type="triangle"/>
          </a:ln>
        </p:spPr>
      </p:cxnSp>
      <p:cxnSp>
        <p:nvCxnSpPr>
          <p:cNvPr id="747" name="Google Shape;747;p49"/>
          <p:cNvCxnSpPr/>
          <p:nvPr/>
        </p:nvCxnSpPr>
        <p:spPr>
          <a:xfrm flipH="1" rot="10800000">
            <a:off x="4151993" y="2459203"/>
            <a:ext cx="1038000" cy="1172400"/>
          </a:xfrm>
          <a:prstGeom prst="straightConnector1">
            <a:avLst/>
          </a:prstGeom>
          <a:noFill/>
          <a:ln cap="flat" cmpd="sng" w="9525">
            <a:solidFill>
              <a:schemeClr val="dk2"/>
            </a:solidFill>
            <a:prstDash val="solid"/>
            <a:round/>
            <a:headEnd len="med" w="med" type="none"/>
            <a:tailEnd len="med" w="med" type="triangle"/>
          </a:ln>
        </p:spPr>
      </p:cxnSp>
      <p:cxnSp>
        <p:nvCxnSpPr>
          <p:cNvPr id="748" name="Google Shape;748;p49"/>
          <p:cNvCxnSpPr/>
          <p:nvPr/>
        </p:nvCxnSpPr>
        <p:spPr>
          <a:xfrm flipH="1" rot="10800000">
            <a:off x="4151993" y="3169303"/>
            <a:ext cx="1093500" cy="462300"/>
          </a:xfrm>
          <a:prstGeom prst="straightConnector1">
            <a:avLst/>
          </a:prstGeom>
          <a:noFill/>
          <a:ln cap="flat" cmpd="sng" w="9525">
            <a:solidFill>
              <a:schemeClr val="dk2"/>
            </a:solidFill>
            <a:prstDash val="solid"/>
            <a:round/>
            <a:headEnd len="med" w="med" type="none"/>
            <a:tailEnd len="med" w="med" type="triangle"/>
          </a:ln>
        </p:spPr>
      </p:cxnSp>
      <p:cxnSp>
        <p:nvCxnSpPr>
          <p:cNvPr id="749" name="Google Shape;749;p49"/>
          <p:cNvCxnSpPr/>
          <p:nvPr/>
        </p:nvCxnSpPr>
        <p:spPr>
          <a:xfrm>
            <a:off x="4151993" y="3631603"/>
            <a:ext cx="1093500" cy="0"/>
          </a:xfrm>
          <a:prstGeom prst="straightConnector1">
            <a:avLst/>
          </a:prstGeom>
          <a:noFill/>
          <a:ln cap="flat" cmpd="sng" w="9525">
            <a:solidFill>
              <a:schemeClr val="dk2"/>
            </a:solidFill>
            <a:prstDash val="solid"/>
            <a:round/>
            <a:headEnd len="med" w="med" type="none"/>
            <a:tailEnd len="med" w="med" type="triangle"/>
          </a:ln>
        </p:spPr>
      </p:cxnSp>
      <p:cxnSp>
        <p:nvCxnSpPr>
          <p:cNvPr id="750" name="Google Shape;750;p49"/>
          <p:cNvCxnSpPr>
            <a:stCxn id="691" idx="6"/>
            <a:endCxn id="697" idx="2"/>
          </p:cNvCxnSpPr>
          <p:nvPr/>
        </p:nvCxnSpPr>
        <p:spPr>
          <a:xfrm>
            <a:off x="5550813" y="1537775"/>
            <a:ext cx="568500" cy="270600"/>
          </a:xfrm>
          <a:prstGeom prst="straightConnector1">
            <a:avLst/>
          </a:prstGeom>
          <a:noFill/>
          <a:ln cap="flat" cmpd="sng" w="9525">
            <a:solidFill>
              <a:schemeClr val="dk2"/>
            </a:solidFill>
            <a:prstDash val="solid"/>
            <a:round/>
            <a:headEnd len="med" w="med" type="none"/>
            <a:tailEnd len="med" w="med" type="triangle"/>
          </a:ln>
        </p:spPr>
      </p:cxnSp>
      <p:cxnSp>
        <p:nvCxnSpPr>
          <p:cNvPr id="751" name="Google Shape;751;p49"/>
          <p:cNvCxnSpPr>
            <a:stCxn id="691" idx="6"/>
            <a:endCxn id="698" idx="1"/>
          </p:cNvCxnSpPr>
          <p:nvPr/>
        </p:nvCxnSpPr>
        <p:spPr>
          <a:xfrm>
            <a:off x="5550813" y="1537775"/>
            <a:ext cx="624300" cy="597900"/>
          </a:xfrm>
          <a:prstGeom prst="straightConnector1">
            <a:avLst/>
          </a:prstGeom>
          <a:noFill/>
          <a:ln cap="flat" cmpd="sng" w="9525">
            <a:solidFill>
              <a:schemeClr val="dk2"/>
            </a:solidFill>
            <a:prstDash val="solid"/>
            <a:round/>
            <a:headEnd len="med" w="med" type="none"/>
            <a:tailEnd len="med" w="med" type="triangle"/>
          </a:ln>
        </p:spPr>
      </p:cxnSp>
      <p:cxnSp>
        <p:nvCxnSpPr>
          <p:cNvPr id="752" name="Google Shape;752;p49"/>
          <p:cNvCxnSpPr>
            <a:stCxn id="691" idx="6"/>
            <a:endCxn id="699" idx="1"/>
          </p:cNvCxnSpPr>
          <p:nvPr/>
        </p:nvCxnSpPr>
        <p:spPr>
          <a:xfrm>
            <a:off x="5550813" y="1537775"/>
            <a:ext cx="624300" cy="1102800"/>
          </a:xfrm>
          <a:prstGeom prst="straightConnector1">
            <a:avLst/>
          </a:prstGeom>
          <a:noFill/>
          <a:ln cap="flat" cmpd="sng" w="9525">
            <a:solidFill>
              <a:schemeClr val="dk2"/>
            </a:solidFill>
            <a:prstDash val="solid"/>
            <a:round/>
            <a:headEnd len="med" w="med" type="none"/>
            <a:tailEnd len="med" w="med" type="triangle"/>
          </a:ln>
        </p:spPr>
      </p:cxnSp>
      <p:cxnSp>
        <p:nvCxnSpPr>
          <p:cNvPr id="753" name="Google Shape;753;p49"/>
          <p:cNvCxnSpPr>
            <a:endCxn id="700" idx="1"/>
          </p:cNvCxnSpPr>
          <p:nvPr/>
        </p:nvCxnSpPr>
        <p:spPr>
          <a:xfrm>
            <a:off x="5550672" y="1537606"/>
            <a:ext cx="624300" cy="1608000"/>
          </a:xfrm>
          <a:prstGeom prst="straightConnector1">
            <a:avLst/>
          </a:prstGeom>
          <a:noFill/>
          <a:ln cap="flat" cmpd="sng" w="9525">
            <a:solidFill>
              <a:schemeClr val="dk2"/>
            </a:solidFill>
            <a:prstDash val="solid"/>
            <a:round/>
            <a:headEnd len="med" w="med" type="none"/>
            <a:tailEnd len="med" w="med" type="triangle"/>
          </a:ln>
        </p:spPr>
      </p:cxnSp>
      <p:cxnSp>
        <p:nvCxnSpPr>
          <p:cNvPr id="754" name="Google Shape;754;p49"/>
          <p:cNvCxnSpPr>
            <a:stCxn id="692" idx="6"/>
            <a:endCxn id="697" idx="2"/>
          </p:cNvCxnSpPr>
          <p:nvPr/>
        </p:nvCxnSpPr>
        <p:spPr>
          <a:xfrm flipH="1" rot="10800000">
            <a:off x="5550813" y="1808440"/>
            <a:ext cx="568500" cy="163500"/>
          </a:xfrm>
          <a:prstGeom prst="straightConnector1">
            <a:avLst/>
          </a:prstGeom>
          <a:noFill/>
          <a:ln cap="flat" cmpd="sng" w="9525">
            <a:solidFill>
              <a:schemeClr val="dk2"/>
            </a:solidFill>
            <a:prstDash val="solid"/>
            <a:round/>
            <a:headEnd len="med" w="med" type="none"/>
            <a:tailEnd len="med" w="med" type="triangle"/>
          </a:ln>
        </p:spPr>
      </p:cxnSp>
      <p:cxnSp>
        <p:nvCxnSpPr>
          <p:cNvPr id="755" name="Google Shape;755;p49"/>
          <p:cNvCxnSpPr>
            <a:stCxn id="692" idx="6"/>
            <a:endCxn id="698" idx="1"/>
          </p:cNvCxnSpPr>
          <p:nvPr/>
        </p:nvCxnSpPr>
        <p:spPr>
          <a:xfrm>
            <a:off x="5550813" y="1971940"/>
            <a:ext cx="624300" cy="163800"/>
          </a:xfrm>
          <a:prstGeom prst="straightConnector1">
            <a:avLst/>
          </a:prstGeom>
          <a:noFill/>
          <a:ln cap="flat" cmpd="sng" w="9525">
            <a:solidFill>
              <a:schemeClr val="dk2"/>
            </a:solidFill>
            <a:prstDash val="solid"/>
            <a:round/>
            <a:headEnd len="med" w="med" type="none"/>
            <a:tailEnd len="med" w="med" type="triangle"/>
          </a:ln>
        </p:spPr>
      </p:cxnSp>
      <p:cxnSp>
        <p:nvCxnSpPr>
          <p:cNvPr id="756" name="Google Shape;756;p49"/>
          <p:cNvCxnSpPr>
            <a:stCxn id="692" idx="6"/>
            <a:endCxn id="699" idx="1"/>
          </p:cNvCxnSpPr>
          <p:nvPr/>
        </p:nvCxnSpPr>
        <p:spPr>
          <a:xfrm>
            <a:off x="5550813" y="1971940"/>
            <a:ext cx="624300" cy="668700"/>
          </a:xfrm>
          <a:prstGeom prst="straightConnector1">
            <a:avLst/>
          </a:prstGeom>
          <a:noFill/>
          <a:ln cap="flat" cmpd="sng" w="9525">
            <a:solidFill>
              <a:schemeClr val="dk2"/>
            </a:solidFill>
            <a:prstDash val="solid"/>
            <a:round/>
            <a:headEnd len="med" w="med" type="none"/>
            <a:tailEnd len="med" w="med" type="triangle"/>
          </a:ln>
        </p:spPr>
      </p:cxnSp>
      <p:cxnSp>
        <p:nvCxnSpPr>
          <p:cNvPr id="757" name="Google Shape;757;p49"/>
          <p:cNvCxnSpPr>
            <a:stCxn id="692" idx="6"/>
            <a:endCxn id="700" idx="1"/>
          </p:cNvCxnSpPr>
          <p:nvPr/>
        </p:nvCxnSpPr>
        <p:spPr>
          <a:xfrm>
            <a:off x="5550813" y="1971940"/>
            <a:ext cx="624300" cy="1173600"/>
          </a:xfrm>
          <a:prstGeom prst="straightConnector1">
            <a:avLst/>
          </a:prstGeom>
          <a:noFill/>
          <a:ln cap="flat" cmpd="sng" w="9525">
            <a:solidFill>
              <a:schemeClr val="dk2"/>
            </a:solidFill>
            <a:prstDash val="solid"/>
            <a:round/>
            <a:headEnd len="med" w="med" type="none"/>
            <a:tailEnd len="med" w="med" type="triangle"/>
          </a:ln>
        </p:spPr>
      </p:cxnSp>
      <p:cxnSp>
        <p:nvCxnSpPr>
          <p:cNvPr id="758" name="Google Shape;758;p49"/>
          <p:cNvCxnSpPr>
            <a:stCxn id="693" idx="6"/>
            <a:endCxn id="697" idx="2"/>
          </p:cNvCxnSpPr>
          <p:nvPr/>
        </p:nvCxnSpPr>
        <p:spPr>
          <a:xfrm flipH="1" rot="10800000">
            <a:off x="5550813" y="1808506"/>
            <a:ext cx="568500" cy="597600"/>
          </a:xfrm>
          <a:prstGeom prst="straightConnector1">
            <a:avLst/>
          </a:prstGeom>
          <a:noFill/>
          <a:ln cap="flat" cmpd="sng" w="9525">
            <a:solidFill>
              <a:schemeClr val="dk2"/>
            </a:solidFill>
            <a:prstDash val="solid"/>
            <a:round/>
            <a:headEnd len="med" w="med" type="none"/>
            <a:tailEnd len="med" w="med" type="triangle"/>
          </a:ln>
        </p:spPr>
      </p:cxnSp>
      <p:cxnSp>
        <p:nvCxnSpPr>
          <p:cNvPr id="759" name="Google Shape;759;p49"/>
          <p:cNvCxnSpPr>
            <a:stCxn id="693" idx="6"/>
            <a:endCxn id="698" idx="1"/>
          </p:cNvCxnSpPr>
          <p:nvPr/>
        </p:nvCxnSpPr>
        <p:spPr>
          <a:xfrm flipH="1" rot="10800000">
            <a:off x="5550813" y="2135806"/>
            <a:ext cx="624300" cy="270300"/>
          </a:xfrm>
          <a:prstGeom prst="straightConnector1">
            <a:avLst/>
          </a:prstGeom>
          <a:noFill/>
          <a:ln cap="flat" cmpd="sng" w="9525">
            <a:solidFill>
              <a:schemeClr val="dk2"/>
            </a:solidFill>
            <a:prstDash val="solid"/>
            <a:round/>
            <a:headEnd len="med" w="med" type="none"/>
            <a:tailEnd len="med" w="med" type="triangle"/>
          </a:ln>
        </p:spPr>
      </p:cxnSp>
      <p:cxnSp>
        <p:nvCxnSpPr>
          <p:cNvPr id="760" name="Google Shape;760;p49"/>
          <p:cNvCxnSpPr>
            <a:stCxn id="693" idx="6"/>
            <a:endCxn id="699" idx="1"/>
          </p:cNvCxnSpPr>
          <p:nvPr/>
        </p:nvCxnSpPr>
        <p:spPr>
          <a:xfrm>
            <a:off x="5550813" y="2406106"/>
            <a:ext cx="624300" cy="234600"/>
          </a:xfrm>
          <a:prstGeom prst="straightConnector1">
            <a:avLst/>
          </a:prstGeom>
          <a:noFill/>
          <a:ln cap="flat" cmpd="sng" w="9525">
            <a:solidFill>
              <a:schemeClr val="dk2"/>
            </a:solidFill>
            <a:prstDash val="solid"/>
            <a:round/>
            <a:headEnd len="med" w="med" type="none"/>
            <a:tailEnd len="med" w="med" type="triangle"/>
          </a:ln>
        </p:spPr>
      </p:cxnSp>
      <p:cxnSp>
        <p:nvCxnSpPr>
          <p:cNvPr id="761" name="Google Shape;761;p49"/>
          <p:cNvCxnSpPr>
            <a:stCxn id="693" idx="6"/>
            <a:endCxn id="700" idx="1"/>
          </p:cNvCxnSpPr>
          <p:nvPr/>
        </p:nvCxnSpPr>
        <p:spPr>
          <a:xfrm>
            <a:off x="5550813" y="2406106"/>
            <a:ext cx="624300" cy="739500"/>
          </a:xfrm>
          <a:prstGeom prst="straightConnector1">
            <a:avLst/>
          </a:prstGeom>
          <a:noFill/>
          <a:ln cap="flat" cmpd="sng" w="9525">
            <a:solidFill>
              <a:schemeClr val="dk2"/>
            </a:solidFill>
            <a:prstDash val="solid"/>
            <a:round/>
            <a:headEnd len="med" w="med" type="none"/>
            <a:tailEnd len="med" w="med" type="triangle"/>
          </a:ln>
        </p:spPr>
      </p:cxnSp>
      <p:cxnSp>
        <p:nvCxnSpPr>
          <p:cNvPr id="762" name="Google Shape;762;p49"/>
          <p:cNvCxnSpPr>
            <a:stCxn id="694" idx="7"/>
            <a:endCxn id="697" idx="2"/>
          </p:cNvCxnSpPr>
          <p:nvPr/>
        </p:nvCxnSpPr>
        <p:spPr>
          <a:xfrm flipH="1" rot="10800000">
            <a:off x="5495017" y="1808285"/>
            <a:ext cx="624300" cy="1307700"/>
          </a:xfrm>
          <a:prstGeom prst="straightConnector1">
            <a:avLst/>
          </a:prstGeom>
          <a:noFill/>
          <a:ln cap="flat" cmpd="sng" w="9525">
            <a:solidFill>
              <a:schemeClr val="dk2"/>
            </a:solidFill>
            <a:prstDash val="solid"/>
            <a:round/>
            <a:headEnd len="med" w="med" type="none"/>
            <a:tailEnd len="med" w="med" type="triangle"/>
          </a:ln>
        </p:spPr>
      </p:cxnSp>
      <p:cxnSp>
        <p:nvCxnSpPr>
          <p:cNvPr id="763" name="Google Shape;763;p49"/>
          <p:cNvCxnSpPr>
            <a:stCxn id="694" idx="7"/>
            <a:endCxn id="698" idx="2"/>
          </p:cNvCxnSpPr>
          <p:nvPr/>
        </p:nvCxnSpPr>
        <p:spPr>
          <a:xfrm flipH="1" rot="10800000">
            <a:off x="5495017" y="2242385"/>
            <a:ext cx="624300" cy="873600"/>
          </a:xfrm>
          <a:prstGeom prst="straightConnector1">
            <a:avLst/>
          </a:prstGeom>
          <a:noFill/>
          <a:ln cap="flat" cmpd="sng" w="9525">
            <a:solidFill>
              <a:schemeClr val="dk2"/>
            </a:solidFill>
            <a:prstDash val="solid"/>
            <a:round/>
            <a:headEnd len="med" w="med" type="none"/>
            <a:tailEnd len="med" w="med" type="triangle"/>
          </a:ln>
        </p:spPr>
      </p:cxnSp>
      <p:cxnSp>
        <p:nvCxnSpPr>
          <p:cNvPr id="764" name="Google Shape;764;p49"/>
          <p:cNvCxnSpPr>
            <a:stCxn id="694" idx="7"/>
            <a:endCxn id="699" idx="1"/>
          </p:cNvCxnSpPr>
          <p:nvPr/>
        </p:nvCxnSpPr>
        <p:spPr>
          <a:xfrm flipH="1" rot="10800000">
            <a:off x="5495017" y="2640785"/>
            <a:ext cx="680100" cy="475200"/>
          </a:xfrm>
          <a:prstGeom prst="straightConnector1">
            <a:avLst/>
          </a:prstGeom>
          <a:noFill/>
          <a:ln cap="flat" cmpd="sng" w="9525">
            <a:solidFill>
              <a:schemeClr val="dk2"/>
            </a:solidFill>
            <a:prstDash val="solid"/>
            <a:round/>
            <a:headEnd len="med" w="med" type="none"/>
            <a:tailEnd len="med" w="med" type="triangle"/>
          </a:ln>
        </p:spPr>
      </p:cxnSp>
      <p:cxnSp>
        <p:nvCxnSpPr>
          <p:cNvPr id="765" name="Google Shape;765;p49"/>
          <p:cNvCxnSpPr>
            <a:stCxn id="694" idx="7"/>
            <a:endCxn id="700" idx="1"/>
          </p:cNvCxnSpPr>
          <p:nvPr/>
        </p:nvCxnSpPr>
        <p:spPr>
          <a:xfrm>
            <a:off x="5495017" y="3115985"/>
            <a:ext cx="680100" cy="29700"/>
          </a:xfrm>
          <a:prstGeom prst="straightConnector1">
            <a:avLst/>
          </a:prstGeom>
          <a:noFill/>
          <a:ln cap="flat" cmpd="sng" w="9525">
            <a:solidFill>
              <a:schemeClr val="dk2"/>
            </a:solidFill>
            <a:prstDash val="solid"/>
            <a:round/>
            <a:headEnd len="med" w="med" type="none"/>
            <a:tailEnd len="med" w="med" type="triangle"/>
          </a:ln>
        </p:spPr>
      </p:cxnSp>
      <p:cxnSp>
        <p:nvCxnSpPr>
          <p:cNvPr id="766" name="Google Shape;766;p49"/>
          <p:cNvCxnSpPr>
            <a:stCxn id="695" idx="7"/>
            <a:endCxn id="697" idx="2"/>
          </p:cNvCxnSpPr>
          <p:nvPr/>
        </p:nvCxnSpPr>
        <p:spPr>
          <a:xfrm flipH="1" rot="10800000">
            <a:off x="5495017" y="1808286"/>
            <a:ext cx="624300" cy="1770000"/>
          </a:xfrm>
          <a:prstGeom prst="straightConnector1">
            <a:avLst/>
          </a:prstGeom>
          <a:noFill/>
          <a:ln cap="flat" cmpd="sng" w="9525">
            <a:solidFill>
              <a:schemeClr val="dk2"/>
            </a:solidFill>
            <a:prstDash val="solid"/>
            <a:round/>
            <a:headEnd len="med" w="med" type="none"/>
            <a:tailEnd len="med" w="med" type="triangle"/>
          </a:ln>
        </p:spPr>
      </p:cxnSp>
      <p:cxnSp>
        <p:nvCxnSpPr>
          <p:cNvPr id="767" name="Google Shape;767;p49"/>
          <p:cNvCxnSpPr>
            <a:stCxn id="695" idx="7"/>
            <a:endCxn id="698" idx="2"/>
          </p:cNvCxnSpPr>
          <p:nvPr/>
        </p:nvCxnSpPr>
        <p:spPr>
          <a:xfrm flipH="1" rot="10800000">
            <a:off x="5495017" y="2242386"/>
            <a:ext cx="624300" cy="1335900"/>
          </a:xfrm>
          <a:prstGeom prst="straightConnector1">
            <a:avLst/>
          </a:prstGeom>
          <a:noFill/>
          <a:ln cap="flat" cmpd="sng" w="9525">
            <a:solidFill>
              <a:schemeClr val="dk2"/>
            </a:solidFill>
            <a:prstDash val="solid"/>
            <a:round/>
            <a:headEnd len="med" w="med" type="none"/>
            <a:tailEnd len="med" w="med" type="triangle"/>
          </a:ln>
        </p:spPr>
      </p:cxnSp>
      <p:cxnSp>
        <p:nvCxnSpPr>
          <p:cNvPr id="768" name="Google Shape;768;p49"/>
          <p:cNvCxnSpPr>
            <a:stCxn id="695" idx="7"/>
            <a:endCxn id="699" idx="1"/>
          </p:cNvCxnSpPr>
          <p:nvPr/>
        </p:nvCxnSpPr>
        <p:spPr>
          <a:xfrm flipH="1" rot="10800000">
            <a:off x="5495017" y="2640786"/>
            <a:ext cx="680100" cy="937500"/>
          </a:xfrm>
          <a:prstGeom prst="straightConnector1">
            <a:avLst/>
          </a:prstGeom>
          <a:noFill/>
          <a:ln cap="flat" cmpd="sng" w="9525">
            <a:solidFill>
              <a:schemeClr val="dk2"/>
            </a:solidFill>
            <a:prstDash val="solid"/>
            <a:round/>
            <a:headEnd len="med" w="med" type="none"/>
            <a:tailEnd len="med" w="med" type="triangle"/>
          </a:ln>
        </p:spPr>
      </p:cxnSp>
      <p:cxnSp>
        <p:nvCxnSpPr>
          <p:cNvPr id="769" name="Google Shape;769;p49"/>
          <p:cNvCxnSpPr>
            <a:stCxn id="695" idx="7"/>
            <a:endCxn id="700" idx="1"/>
          </p:cNvCxnSpPr>
          <p:nvPr/>
        </p:nvCxnSpPr>
        <p:spPr>
          <a:xfrm flipH="1" rot="10800000">
            <a:off x="5495017" y="3145686"/>
            <a:ext cx="680100" cy="432600"/>
          </a:xfrm>
          <a:prstGeom prst="straightConnector1">
            <a:avLst/>
          </a:prstGeom>
          <a:noFill/>
          <a:ln cap="flat" cmpd="sng" w="9525">
            <a:solidFill>
              <a:schemeClr val="dk2"/>
            </a:solidFill>
            <a:prstDash val="solid"/>
            <a:round/>
            <a:headEnd len="med" w="med" type="none"/>
            <a:tailEnd len="med" w="med" type="triangle"/>
          </a:ln>
        </p:spPr>
      </p:cxnSp>
      <p:sp>
        <p:nvSpPr>
          <p:cNvPr id="770" name="Google Shape;770;p49"/>
          <p:cNvSpPr txBox="1"/>
          <p:nvPr/>
        </p:nvSpPr>
        <p:spPr>
          <a:xfrm>
            <a:off x="2074600" y="3889625"/>
            <a:ext cx="1192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t>Input Layer</a:t>
            </a:r>
            <a:endParaRPr b="1" sz="1200"/>
          </a:p>
          <a:p>
            <a:pPr indent="0" lvl="0" marL="0" rtl="0" algn="ctr">
              <a:spcBef>
                <a:spcPts val="0"/>
              </a:spcBef>
              <a:spcAft>
                <a:spcPts val="0"/>
              </a:spcAft>
              <a:buNone/>
            </a:pPr>
            <a:r>
              <a:rPr b="1" lang="en-GB" sz="1200"/>
              <a:t>(124 neurons)</a:t>
            </a:r>
            <a:endParaRPr b="1" sz="1200"/>
          </a:p>
        </p:txBody>
      </p:sp>
      <p:sp>
        <p:nvSpPr>
          <p:cNvPr id="771" name="Google Shape;771;p49"/>
          <p:cNvSpPr txBox="1"/>
          <p:nvPr/>
        </p:nvSpPr>
        <p:spPr>
          <a:xfrm>
            <a:off x="4092150" y="3861400"/>
            <a:ext cx="1269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t>Hidden Layers</a:t>
            </a:r>
            <a:endParaRPr b="1" sz="1200"/>
          </a:p>
          <a:p>
            <a:pPr indent="0" lvl="0" marL="0" rtl="0" algn="ctr">
              <a:spcBef>
                <a:spcPts val="0"/>
              </a:spcBef>
              <a:spcAft>
                <a:spcPts val="0"/>
              </a:spcAft>
              <a:buNone/>
            </a:pPr>
            <a:r>
              <a:rPr b="1" lang="en-GB" sz="1200"/>
              <a:t>(124 neurons)</a:t>
            </a:r>
            <a:endParaRPr b="1" sz="1200"/>
          </a:p>
        </p:txBody>
      </p:sp>
      <p:sp>
        <p:nvSpPr>
          <p:cNvPr id="772" name="Google Shape;772;p49"/>
          <p:cNvSpPr txBox="1"/>
          <p:nvPr/>
        </p:nvSpPr>
        <p:spPr>
          <a:xfrm>
            <a:off x="5874300" y="3850938"/>
            <a:ext cx="1269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200"/>
              <a:t>Output Layer</a:t>
            </a:r>
            <a:endParaRPr b="1" sz="1200"/>
          </a:p>
          <a:p>
            <a:pPr indent="0" lvl="0" marL="0" rtl="0" algn="ctr">
              <a:spcBef>
                <a:spcPts val="0"/>
              </a:spcBef>
              <a:spcAft>
                <a:spcPts val="0"/>
              </a:spcAft>
              <a:buNone/>
            </a:pPr>
            <a:r>
              <a:rPr b="1" lang="en-GB" sz="1200"/>
              <a:t>(4 neurons)</a:t>
            </a:r>
            <a:endParaRPr b="1" sz="1200"/>
          </a:p>
        </p:txBody>
      </p:sp>
      <p:cxnSp>
        <p:nvCxnSpPr>
          <p:cNvPr id="773" name="Google Shape;773;p49"/>
          <p:cNvCxnSpPr>
            <a:stCxn id="697" idx="6"/>
          </p:cNvCxnSpPr>
          <p:nvPr/>
        </p:nvCxnSpPr>
        <p:spPr>
          <a:xfrm flipH="1" rot="10800000">
            <a:off x="6500176" y="1803914"/>
            <a:ext cx="303600" cy="4500"/>
          </a:xfrm>
          <a:prstGeom prst="straightConnector1">
            <a:avLst/>
          </a:prstGeom>
          <a:noFill/>
          <a:ln cap="flat" cmpd="sng" w="9525">
            <a:solidFill>
              <a:schemeClr val="dk2"/>
            </a:solidFill>
            <a:prstDash val="solid"/>
            <a:round/>
            <a:headEnd len="med" w="med" type="none"/>
            <a:tailEnd len="med" w="med" type="triangle"/>
          </a:ln>
        </p:spPr>
      </p:cxnSp>
      <p:cxnSp>
        <p:nvCxnSpPr>
          <p:cNvPr id="774" name="Google Shape;774;p49"/>
          <p:cNvCxnSpPr>
            <a:stCxn id="698" idx="6"/>
          </p:cNvCxnSpPr>
          <p:nvPr/>
        </p:nvCxnSpPr>
        <p:spPr>
          <a:xfrm flipH="1" rot="10800000">
            <a:off x="6500176" y="2236223"/>
            <a:ext cx="292200" cy="6300"/>
          </a:xfrm>
          <a:prstGeom prst="straightConnector1">
            <a:avLst/>
          </a:prstGeom>
          <a:noFill/>
          <a:ln cap="flat" cmpd="sng" w="9525">
            <a:solidFill>
              <a:schemeClr val="dk2"/>
            </a:solidFill>
            <a:prstDash val="solid"/>
            <a:round/>
            <a:headEnd len="med" w="med" type="none"/>
            <a:tailEnd len="med" w="med" type="triangle"/>
          </a:ln>
        </p:spPr>
      </p:cxnSp>
      <p:cxnSp>
        <p:nvCxnSpPr>
          <p:cNvPr id="775" name="Google Shape;775;p49"/>
          <p:cNvCxnSpPr>
            <a:stCxn id="699" idx="6"/>
          </p:cNvCxnSpPr>
          <p:nvPr/>
        </p:nvCxnSpPr>
        <p:spPr>
          <a:xfrm>
            <a:off x="6500176" y="2747468"/>
            <a:ext cx="269400" cy="900"/>
          </a:xfrm>
          <a:prstGeom prst="straightConnector1">
            <a:avLst/>
          </a:prstGeom>
          <a:noFill/>
          <a:ln cap="flat" cmpd="sng" w="9525">
            <a:solidFill>
              <a:schemeClr val="dk2"/>
            </a:solidFill>
            <a:prstDash val="solid"/>
            <a:round/>
            <a:headEnd len="med" w="med" type="none"/>
            <a:tailEnd len="med" w="med" type="triangle"/>
          </a:ln>
        </p:spPr>
      </p:cxnSp>
      <p:cxnSp>
        <p:nvCxnSpPr>
          <p:cNvPr id="776" name="Google Shape;776;p49"/>
          <p:cNvCxnSpPr>
            <a:stCxn id="700" idx="6"/>
          </p:cNvCxnSpPr>
          <p:nvPr/>
        </p:nvCxnSpPr>
        <p:spPr>
          <a:xfrm flipH="1" rot="10800000">
            <a:off x="6500176" y="3249114"/>
            <a:ext cx="292200" cy="3300"/>
          </a:xfrm>
          <a:prstGeom prst="straightConnector1">
            <a:avLst/>
          </a:prstGeom>
          <a:noFill/>
          <a:ln cap="flat" cmpd="sng" w="9525">
            <a:solidFill>
              <a:schemeClr val="dk2"/>
            </a:solidFill>
            <a:prstDash val="solid"/>
            <a:round/>
            <a:headEnd len="med" w="med" type="none"/>
            <a:tailEnd len="med" w="med" type="triangle"/>
          </a:ln>
        </p:spPr>
      </p:cxnSp>
      <p:sp>
        <p:nvSpPr>
          <p:cNvPr id="777" name="Google Shape;777;p49"/>
          <p:cNvSpPr txBox="1"/>
          <p:nvPr/>
        </p:nvSpPr>
        <p:spPr>
          <a:xfrm>
            <a:off x="6573625" y="1439125"/>
            <a:ext cx="733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Class 1</a:t>
            </a:r>
            <a:endParaRPr sz="1200">
              <a:latin typeface="Times New Roman"/>
              <a:ea typeface="Times New Roman"/>
              <a:cs typeface="Times New Roman"/>
              <a:sym typeface="Times New Roman"/>
            </a:endParaRPr>
          </a:p>
        </p:txBody>
      </p:sp>
      <p:sp>
        <p:nvSpPr>
          <p:cNvPr id="778" name="Google Shape;778;p49"/>
          <p:cNvSpPr txBox="1"/>
          <p:nvPr/>
        </p:nvSpPr>
        <p:spPr>
          <a:xfrm>
            <a:off x="6573625" y="1874738"/>
            <a:ext cx="733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Class 2</a:t>
            </a:r>
            <a:endParaRPr sz="1200">
              <a:latin typeface="Times New Roman"/>
              <a:ea typeface="Times New Roman"/>
              <a:cs typeface="Times New Roman"/>
              <a:sym typeface="Times New Roman"/>
            </a:endParaRPr>
          </a:p>
        </p:txBody>
      </p:sp>
      <p:sp>
        <p:nvSpPr>
          <p:cNvPr id="779" name="Google Shape;779;p49"/>
          <p:cNvSpPr txBox="1"/>
          <p:nvPr/>
        </p:nvSpPr>
        <p:spPr>
          <a:xfrm>
            <a:off x="6535950" y="2412813"/>
            <a:ext cx="733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Class 3</a:t>
            </a:r>
            <a:endParaRPr sz="1200">
              <a:latin typeface="Times New Roman"/>
              <a:ea typeface="Times New Roman"/>
              <a:cs typeface="Times New Roman"/>
              <a:sym typeface="Times New Roman"/>
            </a:endParaRPr>
          </a:p>
        </p:txBody>
      </p:sp>
      <p:sp>
        <p:nvSpPr>
          <p:cNvPr id="780" name="Google Shape;780;p49"/>
          <p:cNvSpPr txBox="1"/>
          <p:nvPr/>
        </p:nvSpPr>
        <p:spPr>
          <a:xfrm>
            <a:off x="6535950" y="2830963"/>
            <a:ext cx="733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Class 4</a:t>
            </a:r>
            <a:endParaRPr sz="12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MODEL SUMMARY</a:t>
            </a:r>
            <a:endParaRPr b="1" u="sng"/>
          </a:p>
        </p:txBody>
      </p:sp>
      <p:pic>
        <p:nvPicPr>
          <p:cNvPr descr="pes logo.png" id="786" name="Google Shape;786;p50"/>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787" name="Google Shape;787;p50"/>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788" name="Google Shape;788;p50"/>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789" name="Google Shape;789;p50"/>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790" name="Google Shape;790;p50"/>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791" name="Google Shape;791;p50"/>
          <p:cNvPicPr preferRelativeResize="0"/>
          <p:nvPr/>
        </p:nvPicPr>
        <p:blipFill>
          <a:blip r:embed="rId5">
            <a:alphaModFix/>
          </a:blip>
          <a:stretch>
            <a:fillRect/>
          </a:stretch>
        </p:blipFill>
        <p:spPr>
          <a:xfrm>
            <a:off x="2400100" y="1143000"/>
            <a:ext cx="4588650" cy="2748800"/>
          </a:xfrm>
          <a:prstGeom prst="rect">
            <a:avLst/>
          </a:prstGeom>
          <a:noFill/>
          <a:ln>
            <a:noFill/>
          </a:ln>
        </p:spPr>
      </p:pic>
      <p:sp>
        <p:nvSpPr>
          <p:cNvPr id="792" name="Google Shape;792;p50"/>
          <p:cNvSpPr txBox="1"/>
          <p:nvPr/>
        </p:nvSpPr>
        <p:spPr>
          <a:xfrm>
            <a:off x="140575" y="1804800"/>
            <a:ext cx="2180400" cy="1667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Dropout : 0.5</a:t>
            </a:r>
            <a:endParaRPr>
              <a:solidFill>
                <a:schemeClr val="dk2"/>
              </a:solidFill>
              <a:latin typeface="Open Sans"/>
              <a:ea typeface="Open Sans"/>
              <a:cs typeface="Open Sans"/>
              <a:sym typeface="Open Sans"/>
            </a:endParaRPr>
          </a:p>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L2 regularizer</a:t>
            </a:r>
            <a:endParaRPr>
              <a:solidFill>
                <a:schemeClr val="dk2"/>
              </a:solidFill>
              <a:latin typeface="Open Sans"/>
              <a:ea typeface="Open Sans"/>
              <a:cs typeface="Open Sans"/>
              <a:sym typeface="Open Sans"/>
            </a:endParaRPr>
          </a:p>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Optimizer : rmsprop</a:t>
            </a:r>
            <a:endParaRPr>
              <a:solidFill>
                <a:schemeClr val="dk2"/>
              </a:solidFill>
              <a:latin typeface="Open Sans"/>
              <a:ea typeface="Open Sans"/>
              <a:cs typeface="Open Sans"/>
              <a:sym typeface="Open Sans"/>
            </a:endParaRPr>
          </a:p>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2 Hidden Layers</a:t>
            </a:r>
            <a:endParaRPr>
              <a:solidFill>
                <a:schemeClr val="dk2"/>
              </a:solidFill>
              <a:latin typeface="Open Sans"/>
              <a:ea typeface="Open Sans"/>
              <a:cs typeface="Open Sans"/>
              <a:sym typeface="Open Sans"/>
            </a:endParaRPr>
          </a:p>
          <a:p>
            <a:pPr indent="-317500" lvl="0" marL="457200" rtl="0" algn="l">
              <a:spcBef>
                <a:spcPts val="0"/>
              </a:spcBef>
              <a:spcAft>
                <a:spcPts val="0"/>
              </a:spcAft>
              <a:buClr>
                <a:schemeClr val="dk2"/>
              </a:buClr>
              <a:buSzPts val="1400"/>
              <a:buFont typeface="Open Sans"/>
              <a:buChar char="●"/>
            </a:pPr>
            <a:r>
              <a:rPr lang="en-GB">
                <a:solidFill>
                  <a:schemeClr val="dk2"/>
                </a:solidFill>
                <a:latin typeface="Open Sans"/>
                <a:ea typeface="Open Sans"/>
                <a:cs typeface="Open Sans"/>
                <a:sym typeface="Open Sans"/>
              </a:rPr>
              <a:t>loss  = Categorical crossentropy</a:t>
            </a:r>
            <a:endParaRPr>
              <a:solidFill>
                <a:schemeClr val="dk2"/>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u="sng"/>
              <a:t>METHOD</a:t>
            </a:r>
            <a:endParaRPr b="1" u="sng"/>
          </a:p>
          <a:p>
            <a:pPr indent="0" lvl="0" marL="0" rtl="0" algn="l">
              <a:spcBef>
                <a:spcPts val="0"/>
              </a:spcBef>
              <a:spcAft>
                <a:spcPts val="0"/>
              </a:spcAft>
              <a:buNone/>
            </a:pPr>
            <a:r>
              <a:t/>
            </a:r>
            <a:endParaRPr/>
          </a:p>
        </p:txBody>
      </p:sp>
      <p:sp>
        <p:nvSpPr>
          <p:cNvPr id="798" name="Google Shape;798;p51"/>
          <p:cNvSpPr txBox="1"/>
          <p:nvPr>
            <p:ph idx="1" type="body"/>
          </p:nvPr>
        </p:nvSpPr>
        <p:spPr>
          <a:xfrm>
            <a:off x="506025" y="1281413"/>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799" name="Google Shape;799;p51"/>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800" name="Google Shape;800;p51"/>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801" name="Google Shape;801;p51"/>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802" name="Google Shape;802;p51"/>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804" name="Google Shape;804;p51"/>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1"/>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806" name="Google Shape;806;p51"/>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1"/>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808" name="Google Shape;808;p51"/>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1"/>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810" name="Google Shape;810;p51"/>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812" name="Google Shape;812;p51"/>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1"/>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814" name="Google Shape;814;p51"/>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1"/>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816" name="Google Shape;816;p51"/>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1"/>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818" name="Google Shape;818;p51"/>
          <p:cNvSpPr/>
          <p:nvPr/>
        </p:nvSpPr>
        <p:spPr>
          <a:xfrm>
            <a:off x="2495425" y="3425600"/>
            <a:ext cx="1314600" cy="6636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1"/>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10 fold cross validation</a:t>
            </a:r>
            <a:endParaRPr b="1">
              <a:solidFill>
                <a:srgbClr val="FFFFFF"/>
              </a:solidFill>
              <a:latin typeface="Calibri"/>
              <a:ea typeface="Calibri"/>
              <a:cs typeface="Calibri"/>
              <a:sym typeface="Calibri"/>
            </a:endParaRPr>
          </a:p>
        </p:txBody>
      </p:sp>
      <p:sp>
        <p:nvSpPr>
          <p:cNvPr id="820" name="Google Shape;820;p51"/>
          <p:cNvSpPr/>
          <p:nvPr/>
        </p:nvSpPr>
        <p:spPr>
          <a:xfrm>
            <a:off x="973375" y="3425600"/>
            <a:ext cx="11997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1"/>
          <p:cNvSpPr txBox="1"/>
          <p:nvPr/>
        </p:nvSpPr>
        <p:spPr>
          <a:xfrm>
            <a:off x="11061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Metrics</a:t>
            </a:r>
            <a:endParaRPr b="1">
              <a:latin typeface="Calibri"/>
              <a:ea typeface="Calibri"/>
              <a:cs typeface="Calibri"/>
              <a:sym typeface="Calibri"/>
            </a:endParaRPr>
          </a:p>
        </p:txBody>
      </p:sp>
      <p:cxnSp>
        <p:nvCxnSpPr>
          <p:cNvPr id="822" name="Google Shape;822;p51"/>
          <p:cNvCxnSpPr>
            <a:stCxn id="803" idx="3"/>
            <a:endCxn id="804"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823" name="Google Shape;823;p51"/>
          <p:cNvCxnSpPr>
            <a:stCxn id="804" idx="3"/>
            <a:endCxn id="806"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824" name="Google Shape;824;p51"/>
          <p:cNvCxnSpPr>
            <a:stCxn id="806" idx="3"/>
            <a:endCxn id="808"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825" name="Google Shape;825;p51"/>
          <p:cNvCxnSpPr>
            <a:stCxn id="808" idx="3"/>
            <a:endCxn id="810"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826" name="Google Shape;826;p51"/>
          <p:cNvCxnSpPr>
            <a:stCxn id="810" idx="2"/>
            <a:endCxn id="812"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827" name="Google Shape;827;p51"/>
          <p:cNvCxnSpPr>
            <a:stCxn id="812" idx="2"/>
            <a:endCxn id="814"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828" name="Google Shape;828;p51"/>
          <p:cNvCxnSpPr>
            <a:stCxn id="814" idx="1"/>
            <a:endCxn id="816"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829" name="Google Shape;829;p51"/>
          <p:cNvCxnSpPr>
            <a:stCxn id="816" idx="1"/>
            <a:endCxn id="818"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830" name="Google Shape;830;p51"/>
          <p:cNvCxnSpPr>
            <a:stCxn id="818" idx="1"/>
            <a:endCxn id="820"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831" name="Google Shape;831;p51"/>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832" name="Google Shape;832;p51"/>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Train Test Split</a:t>
            </a:r>
            <a:endParaRPr b="1" u="sng"/>
          </a:p>
        </p:txBody>
      </p:sp>
      <p:pic>
        <p:nvPicPr>
          <p:cNvPr descr="pes logo.png" id="838" name="Google Shape;838;p52"/>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839" name="Google Shape;839;p52"/>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840" name="Google Shape;840;p52"/>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841" name="Google Shape;841;p52"/>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842" name="Google Shape;842;p52"/>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843" name="Google Shape;843;p52"/>
          <p:cNvPicPr preferRelativeResize="0"/>
          <p:nvPr/>
        </p:nvPicPr>
        <p:blipFill>
          <a:blip r:embed="rId5">
            <a:alphaModFix/>
          </a:blip>
          <a:stretch>
            <a:fillRect/>
          </a:stretch>
        </p:blipFill>
        <p:spPr>
          <a:xfrm>
            <a:off x="2010888" y="1143000"/>
            <a:ext cx="5457825" cy="3486150"/>
          </a:xfrm>
          <a:prstGeom prst="rect">
            <a:avLst/>
          </a:prstGeom>
          <a:noFill/>
          <a:ln>
            <a:noFill/>
          </a:ln>
        </p:spPr>
      </p:pic>
      <p:cxnSp>
        <p:nvCxnSpPr>
          <p:cNvPr id="844" name="Google Shape;844;p52"/>
          <p:cNvCxnSpPr/>
          <p:nvPr/>
        </p:nvCxnSpPr>
        <p:spPr>
          <a:xfrm>
            <a:off x="1850800" y="1264350"/>
            <a:ext cx="0" cy="1250700"/>
          </a:xfrm>
          <a:prstGeom prst="straightConnector1">
            <a:avLst/>
          </a:prstGeom>
          <a:noFill/>
          <a:ln cap="flat" cmpd="sng" w="9525">
            <a:solidFill>
              <a:schemeClr val="dk2"/>
            </a:solidFill>
            <a:prstDash val="solid"/>
            <a:round/>
            <a:headEnd len="med" w="med" type="triangle"/>
            <a:tailEnd len="med" w="med" type="triangle"/>
          </a:ln>
        </p:spPr>
      </p:cxnSp>
      <p:cxnSp>
        <p:nvCxnSpPr>
          <p:cNvPr id="845" name="Google Shape;845;p52"/>
          <p:cNvCxnSpPr/>
          <p:nvPr/>
        </p:nvCxnSpPr>
        <p:spPr>
          <a:xfrm>
            <a:off x="5896675" y="1315425"/>
            <a:ext cx="0" cy="816600"/>
          </a:xfrm>
          <a:prstGeom prst="straightConnector1">
            <a:avLst/>
          </a:prstGeom>
          <a:noFill/>
          <a:ln cap="flat" cmpd="sng" w="9525">
            <a:solidFill>
              <a:schemeClr val="dk2"/>
            </a:solidFill>
            <a:prstDash val="solid"/>
            <a:round/>
            <a:headEnd len="med" w="med" type="triangle"/>
            <a:tailEnd len="med" w="med" type="triangle"/>
          </a:ln>
        </p:spPr>
      </p:cxnSp>
      <p:sp>
        <p:nvSpPr>
          <p:cNvPr id="846" name="Google Shape;846;p52"/>
          <p:cNvSpPr txBox="1"/>
          <p:nvPr/>
        </p:nvSpPr>
        <p:spPr>
          <a:xfrm>
            <a:off x="1277450" y="1707150"/>
            <a:ext cx="6441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80%</a:t>
            </a:r>
            <a:endParaRPr/>
          </a:p>
        </p:txBody>
      </p:sp>
      <p:sp>
        <p:nvSpPr>
          <p:cNvPr id="847" name="Google Shape;847;p52"/>
          <p:cNvSpPr txBox="1"/>
          <p:nvPr/>
        </p:nvSpPr>
        <p:spPr>
          <a:xfrm>
            <a:off x="5896675" y="1476675"/>
            <a:ext cx="6441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20%</a:t>
            </a:r>
            <a:endParaRPr/>
          </a:p>
        </p:txBody>
      </p:sp>
      <p:sp>
        <p:nvSpPr>
          <p:cNvPr id="848" name="Google Shape;848;p52"/>
          <p:cNvSpPr/>
          <p:nvPr/>
        </p:nvSpPr>
        <p:spPr>
          <a:xfrm>
            <a:off x="4288525" y="2527925"/>
            <a:ext cx="1353000" cy="5361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2"/>
          <p:cNvSpPr txBox="1"/>
          <p:nvPr/>
        </p:nvSpPr>
        <p:spPr>
          <a:xfrm>
            <a:off x="4393525" y="2610750"/>
            <a:ext cx="1143000" cy="36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200"/>
              <a:t>ANN Model</a:t>
            </a:r>
            <a:endParaRPr sz="1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3" name="Shape 853"/>
        <p:cNvGrpSpPr/>
        <p:nvPr/>
      </p:nvGrpSpPr>
      <p:grpSpPr>
        <a:xfrm>
          <a:off x="0" y="0"/>
          <a:ext cx="0" cy="0"/>
          <a:chOff x="0" y="0"/>
          <a:chExt cx="0" cy="0"/>
        </a:xfrm>
      </p:grpSpPr>
      <p:sp>
        <p:nvSpPr>
          <p:cNvPr id="854" name="Google Shape;854;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Training</a:t>
            </a:r>
            <a:endParaRPr b="1" u="sng"/>
          </a:p>
        </p:txBody>
      </p:sp>
      <p:pic>
        <p:nvPicPr>
          <p:cNvPr descr="pes logo.png" id="855" name="Google Shape;855;p53"/>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856" name="Google Shape;856;p53"/>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857" name="Google Shape;857;p53"/>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858" name="Google Shape;858;p53"/>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859" name="Google Shape;859;p53"/>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860" name="Google Shape;860;p53"/>
          <p:cNvPicPr preferRelativeResize="0"/>
          <p:nvPr/>
        </p:nvPicPr>
        <p:blipFill>
          <a:blip r:embed="rId5">
            <a:alphaModFix/>
          </a:blip>
          <a:stretch>
            <a:fillRect/>
          </a:stretch>
        </p:blipFill>
        <p:spPr>
          <a:xfrm>
            <a:off x="707675" y="1636000"/>
            <a:ext cx="4389250" cy="2314575"/>
          </a:xfrm>
          <a:prstGeom prst="rect">
            <a:avLst/>
          </a:prstGeom>
          <a:noFill/>
          <a:ln>
            <a:noFill/>
          </a:ln>
        </p:spPr>
      </p:pic>
      <p:sp>
        <p:nvSpPr>
          <p:cNvPr id="861" name="Google Shape;861;p53"/>
          <p:cNvSpPr txBox="1"/>
          <p:nvPr/>
        </p:nvSpPr>
        <p:spPr>
          <a:xfrm>
            <a:off x="5665875" y="1439650"/>
            <a:ext cx="2822100" cy="248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0"/>
              </a:spcAft>
              <a:buClr>
                <a:schemeClr val="dk1"/>
              </a:buClr>
              <a:buSzPts val="1100"/>
              <a:buFont typeface="Arial"/>
              <a:buNone/>
            </a:pPr>
            <a:r>
              <a:rPr lang="en-GB" sz="1300">
                <a:solidFill>
                  <a:schemeClr val="dk1"/>
                </a:solidFill>
                <a:latin typeface="Calibri"/>
                <a:ea typeface="Calibri"/>
                <a:cs typeface="Calibri"/>
                <a:sym typeface="Calibri"/>
              </a:rPr>
              <a:t> From 288 data samples, 230 are used for training and rest 58 are used for testing. The model was initially trained on 230  with 300 epochs, after which the early stopping was implemented such that training loss never goes below validation loss.</a:t>
            </a:r>
            <a:endParaRPr sz="1300">
              <a:solidFill>
                <a:schemeClr val="dk1"/>
              </a:solidFill>
              <a:latin typeface="Calibri"/>
              <a:ea typeface="Calibri"/>
              <a:cs typeface="Calibri"/>
              <a:sym typeface="Calibri"/>
            </a:endParaRPr>
          </a:p>
          <a:p>
            <a:pPr indent="0" lvl="0" marL="0" rtl="0" algn="l">
              <a:spcBef>
                <a:spcPts val="0"/>
              </a:spcBef>
              <a:spcAft>
                <a:spcPts val="0"/>
              </a:spcAft>
              <a:buNone/>
            </a:pPr>
            <a:r>
              <a:t/>
            </a:r>
            <a:endParaRPr sz="1300">
              <a:latin typeface="Calibri"/>
              <a:ea typeface="Calibri"/>
              <a:cs typeface="Calibri"/>
              <a:sym typeface="Calibri"/>
            </a:endParaRPr>
          </a:p>
        </p:txBody>
      </p:sp>
      <p:sp>
        <p:nvSpPr>
          <p:cNvPr id="862" name="Google Shape;862;p53"/>
          <p:cNvSpPr txBox="1"/>
          <p:nvPr/>
        </p:nvSpPr>
        <p:spPr>
          <a:xfrm>
            <a:off x="1572000" y="3950575"/>
            <a:ext cx="3000000" cy="36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1200"/>
              </a:spcBef>
              <a:spcAft>
                <a:spcPts val="0"/>
              </a:spcAft>
              <a:buNone/>
            </a:pPr>
            <a:r>
              <a:rPr b="1" lang="en-GB" sz="1200">
                <a:solidFill>
                  <a:schemeClr val="dk1"/>
                </a:solidFill>
                <a:latin typeface="Times New Roman"/>
                <a:ea typeface="Times New Roman"/>
                <a:cs typeface="Times New Roman"/>
                <a:sym typeface="Times New Roman"/>
              </a:rPr>
              <a:t>Training phase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u="sng"/>
              <a:t>FINE TUNING</a:t>
            </a:r>
            <a:endParaRPr b="1" u="sng"/>
          </a:p>
        </p:txBody>
      </p:sp>
      <p:pic>
        <p:nvPicPr>
          <p:cNvPr descr="pes logo.png" id="868" name="Google Shape;868;p54"/>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869" name="Google Shape;869;p54"/>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870" name="Google Shape;870;p54"/>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871" name="Google Shape;871;p54"/>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872" name="Google Shape;872;p54"/>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873" name="Google Shape;873;p54"/>
          <p:cNvSpPr txBox="1"/>
          <p:nvPr/>
        </p:nvSpPr>
        <p:spPr>
          <a:xfrm>
            <a:off x="484875" y="1143000"/>
            <a:ext cx="2057400" cy="5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Early stopping</a:t>
            </a:r>
            <a:endParaRPr/>
          </a:p>
        </p:txBody>
      </p:sp>
      <p:pic>
        <p:nvPicPr>
          <p:cNvPr id="874" name="Google Shape;874;p54"/>
          <p:cNvPicPr preferRelativeResize="0"/>
          <p:nvPr/>
        </p:nvPicPr>
        <p:blipFill>
          <a:blip r:embed="rId5">
            <a:alphaModFix/>
          </a:blip>
          <a:stretch>
            <a:fillRect/>
          </a:stretch>
        </p:blipFill>
        <p:spPr>
          <a:xfrm>
            <a:off x="4950375" y="1380900"/>
            <a:ext cx="3590925" cy="2447925"/>
          </a:xfrm>
          <a:prstGeom prst="rect">
            <a:avLst/>
          </a:prstGeom>
          <a:noFill/>
          <a:ln>
            <a:noFill/>
          </a:ln>
        </p:spPr>
      </p:pic>
      <p:sp>
        <p:nvSpPr>
          <p:cNvPr id="875" name="Google Shape;875;p54"/>
          <p:cNvSpPr txBox="1"/>
          <p:nvPr/>
        </p:nvSpPr>
        <p:spPr>
          <a:xfrm>
            <a:off x="732375" y="1567575"/>
            <a:ext cx="3784200" cy="25767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chemeClr val="dk1"/>
              </a:buClr>
              <a:buSzPts val="1300"/>
              <a:buFont typeface="Open Sans"/>
              <a:buChar char="➔"/>
            </a:pPr>
            <a:r>
              <a:rPr lang="en-GB" sz="1300">
                <a:solidFill>
                  <a:schemeClr val="dk1"/>
                </a:solidFill>
                <a:highlight>
                  <a:schemeClr val="lt1"/>
                </a:highlight>
                <a:latin typeface="Open Sans"/>
                <a:ea typeface="Open Sans"/>
                <a:cs typeface="Open Sans"/>
                <a:sym typeface="Open Sans"/>
              </a:rPr>
              <a:t>Too many epochs can lead to overfitting of the training dataset, whereas too few may result in an underfit model.</a:t>
            </a:r>
            <a:endParaRPr sz="1300">
              <a:solidFill>
                <a:schemeClr val="dk1"/>
              </a:solidFill>
              <a:highlight>
                <a:schemeClr val="lt1"/>
              </a:highlight>
              <a:latin typeface="Open Sans"/>
              <a:ea typeface="Open Sans"/>
              <a:cs typeface="Open Sans"/>
              <a:sym typeface="Open Sans"/>
            </a:endParaRPr>
          </a:p>
          <a:p>
            <a:pPr indent="-311150" lvl="0" marL="457200" rtl="0" algn="l">
              <a:lnSpc>
                <a:spcPct val="150000"/>
              </a:lnSpc>
              <a:spcBef>
                <a:spcPts val="0"/>
              </a:spcBef>
              <a:spcAft>
                <a:spcPts val="0"/>
              </a:spcAft>
              <a:buClr>
                <a:schemeClr val="dk1"/>
              </a:buClr>
              <a:buSzPts val="1300"/>
              <a:buFont typeface="Open Sans"/>
              <a:buChar char="➔"/>
            </a:pPr>
            <a:r>
              <a:rPr lang="en-GB" sz="1300">
                <a:solidFill>
                  <a:schemeClr val="dk1"/>
                </a:solidFill>
                <a:highlight>
                  <a:schemeClr val="lt1"/>
                </a:highlight>
                <a:latin typeface="Open Sans"/>
                <a:ea typeface="Open Sans"/>
                <a:cs typeface="Open Sans"/>
                <a:sym typeface="Open Sans"/>
              </a:rPr>
              <a:t>Early stopping is a method that allows to specify an arbitrary large number of training epochs and stop training once the model performance stops improving on a hold out validation dataset.</a:t>
            </a:r>
            <a:endParaRPr sz="1300">
              <a:latin typeface="Open Sans"/>
              <a:ea typeface="Open Sans"/>
              <a:cs typeface="Open Sans"/>
              <a:sym typeface="Open Sans"/>
            </a:endParaRPr>
          </a:p>
        </p:txBody>
      </p:sp>
      <p:sp>
        <p:nvSpPr>
          <p:cNvPr id="876" name="Google Shape;876;p54"/>
          <p:cNvSpPr txBox="1"/>
          <p:nvPr/>
        </p:nvSpPr>
        <p:spPr>
          <a:xfrm>
            <a:off x="5416538" y="3828825"/>
            <a:ext cx="3000000" cy="51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300">
                <a:solidFill>
                  <a:schemeClr val="dk1"/>
                </a:solidFill>
                <a:latin typeface="Open Sans"/>
                <a:ea typeface="Open Sans"/>
                <a:cs typeface="Open Sans"/>
                <a:sym typeface="Open Sans"/>
              </a:rPr>
              <a:t>Plotting training and validation loss after applying early stopping</a:t>
            </a:r>
            <a:endParaRPr sz="1300">
              <a:solidFill>
                <a:schemeClr val="dk1"/>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8"/>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solidFill>
                  <a:srgbClr val="000000"/>
                </a:solidFill>
              </a:rPr>
              <a:t>PROBLEM STATEMENT</a:t>
            </a:r>
            <a:endParaRPr b="1" sz="2800">
              <a:solidFill>
                <a:srgbClr val="000000"/>
              </a:solidFill>
            </a:endParaRPr>
          </a:p>
        </p:txBody>
      </p:sp>
      <p:pic>
        <p:nvPicPr>
          <p:cNvPr descr="pes logo.png" id="134" name="Google Shape;134;p28"/>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35" name="Google Shape;135;p28"/>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36" name="Google Shape;136;p28"/>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37" name="Google Shape;137;p28"/>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38" name="Google Shape;138;p28"/>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39" name="Google Shape;139;p28"/>
          <p:cNvSpPr txBox="1"/>
          <p:nvPr/>
        </p:nvSpPr>
        <p:spPr>
          <a:xfrm>
            <a:off x="793575" y="1374475"/>
            <a:ext cx="6979800" cy="20319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Char char="●"/>
            </a:pPr>
            <a:r>
              <a:rPr lang="en-GB" sz="1500">
                <a:solidFill>
                  <a:schemeClr val="dk1"/>
                </a:solidFill>
              </a:rPr>
              <a:t>To use Brain computer interface(BCI) to </a:t>
            </a:r>
            <a:r>
              <a:rPr lang="en-GB" sz="1500">
                <a:solidFill>
                  <a:schemeClr val="dk1"/>
                </a:solidFill>
                <a:highlight>
                  <a:schemeClr val="lt1"/>
                </a:highlight>
              </a:rPr>
              <a:t> interact between robot and human, without participation of human hand and assist the patient impaired by neurological conditions</a:t>
            </a:r>
            <a:endParaRPr sz="1500">
              <a:solidFill>
                <a:schemeClr val="dk1"/>
              </a:solidFill>
              <a:highlight>
                <a:schemeClr val="lt1"/>
              </a:highlight>
            </a:endParaRPr>
          </a:p>
          <a:p>
            <a:pPr indent="0" lvl="0" marL="457200" rtl="0" algn="l">
              <a:spcBef>
                <a:spcPts val="0"/>
              </a:spcBef>
              <a:spcAft>
                <a:spcPts val="0"/>
              </a:spcAft>
              <a:buNone/>
            </a:pPr>
            <a:r>
              <a:t/>
            </a:r>
            <a:endParaRPr sz="1500">
              <a:solidFill>
                <a:schemeClr val="dk1"/>
              </a:solidFill>
              <a:highlight>
                <a:schemeClr val="lt1"/>
              </a:highlight>
            </a:endParaRPr>
          </a:p>
          <a:p>
            <a:pPr indent="-317500" lvl="0" marL="457200" rtl="0" algn="l">
              <a:spcBef>
                <a:spcPts val="0"/>
              </a:spcBef>
              <a:spcAft>
                <a:spcPts val="0"/>
              </a:spcAft>
              <a:buSzPts val="1400"/>
              <a:buChar char="●"/>
            </a:pPr>
            <a:r>
              <a:rPr lang="en-GB" sz="1500">
                <a:solidFill>
                  <a:schemeClr val="dk1"/>
                </a:solidFill>
              </a:rPr>
              <a:t>The robotic arm will be able to pick up lightweight objects like medicines, water bottle etc. from one place as interpreted from the brain waves of the user and drop it to a predefined location</a:t>
            </a:r>
            <a:endParaRPr sz="1500">
              <a:solidFill>
                <a:schemeClr val="dk1"/>
              </a:solidFill>
            </a:endParaRPr>
          </a:p>
          <a:p>
            <a:pPr indent="0" lvl="0" marL="457200" rtl="0" algn="l">
              <a:spcBef>
                <a:spcPts val="0"/>
              </a:spcBef>
              <a:spcAft>
                <a:spcPts val="0"/>
              </a:spcAft>
              <a:buNone/>
            </a:pPr>
            <a:r>
              <a:t/>
            </a:r>
            <a:endParaRPr sz="15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u="sng"/>
              <a:t>METHOD</a:t>
            </a:r>
            <a:endParaRPr b="1" u="sng"/>
          </a:p>
          <a:p>
            <a:pPr indent="0" lvl="0" marL="0" rtl="0" algn="l">
              <a:spcBef>
                <a:spcPts val="0"/>
              </a:spcBef>
              <a:spcAft>
                <a:spcPts val="0"/>
              </a:spcAft>
              <a:buNone/>
            </a:pPr>
            <a:r>
              <a:t/>
            </a:r>
            <a:endParaRPr/>
          </a:p>
        </p:txBody>
      </p:sp>
      <p:sp>
        <p:nvSpPr>
          <p:cNvPr id="882" name="Google Shape;882;p55"/>
          <p:cNvSpPr txBox="1"/>
          <p:nvPr>
            <p:ph idx="1" type="body"/>
          </p:nvPr>
        </p:nvSpPr>
        <p:spPr>
          <a:xfrm>
            <a:off x="311700" y="111908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endParaRPr/>
          </a:p>
          <a:p>
            <a:pPr indent="0" lvl="0" marL="0" rtl="0" algn="l">
              <a:spcBef>
                <a:spcPts val="1600"/>
              </a:spcBef>
              <a:spcAft>
                <a:spcPts val="0"/>
              </a:spcAft>
              <a:buNone/>
            </a:pPr>
            <a:r>
              <a:rPr lang="en-GB"/>
              <a:t>    </a:t>
            </a:r>
            <a:endParaRPr/>
          </a:p>
          <a:p>
            <a:pPr indent="0" lvl="0" marL="0" rtl="0" algn="l">
              <a:spcBef>
                <a:spcPts val="1600"/>
              </a:spcBef>
              <a:spcAft>
                <a:spcPts val="1600"/>
              </a:spcAft>
              <a:buNone/>
            </a:pPr>
            <a:r>
              <a:t/>
            </a:r>
            <a:endParaRPr/>
          </a:p>
        </p:txBody>
      </p:sp>
      <p:sp>
        <p:nvSpPr>
          <p:cNvPr id="883" name="Google Shape;883;p55"/>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884" name="Google Shape;884;p55"/>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885" name="Google Shape;885;p55"/>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886" name="Google Shape;886;p55"/>
          <p:cNvSpPr/>
          <p:nvPr/>
        </p:nvSpPr>
        <p:spPr>
          <a:xfrm>
            <a:off x="951025" y="1484463"/>
            <a:ext cx="1199700" cy="561600"/>
          </a:xfrm>
          <a:prstGeom prst="rect">
            <a:avLst/>
          </a:prstGeom>
          <a:solidFill>
            <a:srgbClr val="F3F3F3"/>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txBox="1"/>
          <p:nvPr/>
        </p:nvSpPr>
        <p:spPr>
          <a:xfrm>
            <a:off x="934875" y="1498150"/>
            <a:ext cx="11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Extracting the data </a:t>
            </a:r>
            <a:endParaRPr b="1">
              <a:latin typeface="Calibri"/>
              <a:ea typeface="Calibri"/>
              <a:cs typeface="Calibri"/>
              <a:sym typeface="Calibri"/>
            </a:endParaRPr>
          </a:p>
        </p:txBody>
      </p:sp>
      <p:sp>
        <p:nvSpPr>
          <p:cNvPr id="888" name="Google Shape;888;p55"/>
          <p:cNvSpPr/>
          <p:nvPr/>
        </p:nvSpPr>
        <p:spPr>
          <a:xfrm>
            <a:off x="2527225" y="1478925"/>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5"/>
          <p:cNvSpPr txBox="1"/>
          <p:nvPr/>
        </p:nvSpPr>
        <p:spPr>
          <a:xfrm>
            <a:off x="2589638" y="1478936"/>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Find the events</a:t>
            </a:r>
            <a:endParaRPr b="1">
              <a:latin typeface="Calibri"/>
              <a:ea typeface="Calibri"/>
              <a:cs typeface="Calibri"/>
              <a:sym typeface="Calibri"/>
            </a:endParaRPr>
          </a:p>
        </p:txBody>
      </p:sp>
      <p:sp>
        <p:nvSpPr>
          <p:cNvPr id="890" name="Google Shape;890;p55"/>
          <p:cNvSpPr/>
          <p:nvPr/>
        </p:nvSpPr>
        <p:spPr>
          <a:xfrm>
            <a:off x="4000500" y="148390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txBox="1"/>
          <p:nvPr/>
        </p:nvSpPr>
        <p:spPr>
          <a:xfrm>
            <a:off x="4040563" y="1470363"/>
            <a:ext cx="1062900" cy="5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Bandpass filter</a:t>
            </a:r>
            <a:endParaRPr b="1">
              <a:latin typeface="Calibri"/>
              <a:ea typeface="Calibri"/>
              <a:cs typeface="Calibri"/>
              <a:sym typeface="Calibri"/>
            </a:endParaRPr>
          </a:p>
        </p:txBody>
      </p:sp>
      <p:sp>
        <p:nvSpPr>
          <p:cNvPr id="892" name="Google Shape;892;p55"/>
          <p:cNvSpPr/>
          <p:nvPr/>
        </p:nvSpPr>
        <p:spPr>
          <a:xfrm>
            <a:off x="5537100" y="1498150"/>
            <a:ext cx="11430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5"/>
          <p:cNvSpPr txBox="1"/>
          <p:nvPr/>
        </p:nvSpPr>
        <p:spPr>
          <a:xfrm>
            <a:off x="5451300" y="1498150"/>
            <a:ext cx="131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Removing bad channels</a:t>
            </a:r>
            <a:endParaRPr b="1">
              <a:latin typeface="Calibri"/>
              <a:ea typeface="Calibri"/>
              <a:cs typeface="Calibri"/>
              <a:sym typeface="Calibri"/>
            </a:endParaRPr>
          </a:p>
        </p:txBody>
      </p:sp>
      <p:sp>
        <p:nvSpPr>
          <p:cNvPr id="894" name="Google Shape;894;p55"/>
          <p:cNvSpPr/>
          <p:nvPr/>
        </p:nvSpPr>
        <p:spPr>
          <a:xfrm>
            <a:off x="7150200" y="1723925"/>
            <a:ext cx="1314600" cy="5727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5"/>
          <p:cNvSpPr txBox="1"/>
          <p:nvPr/>
        </p:nvSpPr>
        <p:spPr>
          <a:xfrm>
            <a:off x="7073700" y="1729463"/>
            <a:ext cx="1467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Plotting desired epochs</a:t>
            </a:r>
            <a:endParaRPr b="1">
              <a:latin typeface="Calibri"/>
              <a:ea typeface="Calibri"/>
              <a:cs typeface="Calibri"/>
              <a:sym typeface="Calibri"/>
            </a:endParaRPr>
          </a:p>
        </p:txBody>
      </p:sp>
      <p:sp>
        <p:nvSpPr>
          <p:cNvPr id="896" name="Google Shape;896;p55"/>
          <p:cNvSpPr/>
          <p:nvPr/>
        </p:nvSpPr>
        <p:spPr>
          <a:xfrm>
            <a:off x="7159800" y="265785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txBox="1"/>
          <p:nvPr/>
        </p:nvSpPr>
        <p:spPr>
          <a:xfrm>
            <a:off x="7159800" y="2708825"/>
            <a:ext cx="1314600" cy="56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Renaming the labels</a:t>
            </a:r>
            <a:endParaRPr b="1">
              <a:latin typeface="Calibri"/>
              <a:ea typeface="Calibri"/>
              <a:cs typeface="Calibri"/>
              <a:sym typeface="Calibri"/>
            </a:endParaRPr>
          </a:p>
        </p:txBody>
      </p:sp>
      <p:sp>
        <p:nvSpPr>
          <p:cNvPr id="898" name="Google Shape;898;p55"/>
          <p:cNvSpPr/>
          <p:nvPr/>
        </p:nvSpPr>
        <p:spPr>
          <a:xfrm>
            <a:off x="5645100"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txBox="1"/>
          <p:nvPr/>
        </p:nvSpPr>
        <p:spPr>
          <a:xfrm>
            <a:off x="5568588" y="3388688"/>
            <a:ext cx="1467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Wavelet packet decomposition</a:t>
            </a:r>
            <a:endParaRPr b="1">
              <a:latin typeface="Calibri"/>
              <a:ea typeface="Calibri"/>
              <a:cs typeface="Calibri"/>
              <a:sym typeface="Calibri"/>
            </a:endParaRPr>
          </a:p>
        </p:txBody>
      </p:sp>
      <p:sp>
        <p:nvSpPr>
          <p:cNvPr id="900" name="Google Shape;900;p55"/>
          <p:cNvSpPr/>
          <p:nvPr/>
        </p:nvSpPr>
        <p:spPr>
          <a:xfrm>
            <a:off x="4194775" y="3425600"/>
            <a:ext cx="11430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txBox="1"/>
          <p:nvPr/>
        </p:nvSpPr>
        <p:spPr>
          <a:xfrm>
            <a:off x="4257225" y="3425597"/>
            <a:ext cx="10182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Model build</a:t>
            </a:r>
            <a:endParaRPr b="1">
              <a:latin typeface="Calibri"/>
              <a:ea typeface="Calibri"/>
              <a:cs typeface="Calibri"/>
              <a:sym typeface="Calibri"/>
            </a:endParaRPr>
          </a:p>
        </p:txBody>
      </p:sp>
      <p:sp>
        <p:nvSpPr>
          <p:cNvPr id="902" name="Google Shape;902;p55"/>
          <p:cNvSpPr/>
          <p:nvPr/>
        </p:nvSpPr>
        <p:spPr>
          <a:xfrm>
            <a:off x="2495425" y="3425600"/>
            <a:ext cx="1314600" cy="663600"/>
          </a:xfrm>
          <a:prstGeom prst="rect">
            <a:avLst/>
          </a:prstGeom>
          <a:solidFill>
            <a:schemeClr val="lt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txBox="1"/>
          <p:nvPr/>
        </p:nvSpPr>
        <p:spPr>
          <a:xfrm>
            <a:off x="2552788" y="3425600"/>
            <a:ext cx="1199700" cy="6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10 fold cross validation</a:t>
            </a:r>
            <a:endParaRPr b="1">
              <a:latin typeface="Calibri"/>
              <a:ea typeface="Calibri"/>
              <a:cs typeface="Calibri"/>
              <a:sym typeface="Calibri"/>
            </a:endParaRPr>
          </a:p>
        </p:txBody>
      </p:sp>
      <p:sp>
        <p:nvSpPr>
          <p:cNvPr id="904" name="Google Shape;904;p55"/>
          <p:cNvSpPr/>
          <p:nvPr/>
        </p:nvSpPr>
        <p:spPr>
          <a:xfrm>
            <a:off x="973375" y="3425600"/>
            <a:ext cx="1199700" cy="663600"/>
          </a:xfrm>
          <a:prstGeom prst="rect">
            <a:avLst/>
          </a:prstGeom>
          <a:solidFill>
            <a:srgbClr val="000000"/>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txBox="1"/>
          <p:nvPr/>
        </p:nvSpPr>
        <p:spPr>
          <a:xfrm>
            <a:off x="1144675" y="3507950"/>
            <a:ext cx="857100" cy="49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FFFFFF"/>
                </a:solidFill>
                <a:latin typeface="Calibri"/>
                <a:ea typeface="Calibri"/>
                <a:cs typeface="Calibri"/>
                <a:sym typeface="Calibri"/>
              </a:rPr>
              <a:t>Metrics</a:t>
            </a:r>
            <a:endParaRPr b="1">
              <a:solidFill>
                <a:srgbClr val="FFFFFF"/>
              </a:solidFill>
              <a:latin typeface="Calibri"/>
              <a:ea typeface="Calibri"/>
              <a:cs typeface="Calibri"/>
              <a:sym typeface="Calibri"/>
            </a:endParaRPr>
          </a:p>
        </p:txBody>
      </p:sp>
      <p:cxnSp>
        <p:nvCxnSpPr>
          <p:cNvPr id="906" name="Google Shape;906;p55"/>
          <p:cNvCxnSpPr>
            <a:stCxn id="887" idx="3"/>
            <a:endCxn id="888" idx="1"/>
          </p:cNvCxnSpPr>
          <p:nvPr/>
        </p:nvCxnSpPr>
        <p:spPr>
          <a:xfrm flipH="1" rot="10800000">
            <a:off x="2134575" y="1765300"/>
            <a:ext cx="392700" cy="19200"/>
          </a:xfrm>
          <a:prstGeom prst="straightConnector1">
            <a:avLst/>
          </a:prstGeom>
          <a:noFill/>
          <a:ln cap="flat" cmpd="sng" w="9525">
            <a:solidFill>
              <a:schemeClr val="dk2"/>
            </a:solidFill>
            <a:prstDash val="solid"/>
            <a:round/>
            <a:headEnd len="med" w="med" type="none"/>
            <a:tailEnd len="med" w="med" type="triangle"/>
          </a:ln>
        </p:spPr>
      </p:cxnSp>
      <p:cxnSp>
        <p:nvCxnSpPr>
          <p:cNvPr id="907" name="Google Shape;907;p55"/>
          <p:cNvCxnSpPr>
            <a:stCxn id="888" idx="3"/>
            <a:endCxn id="890" idx="1"/>
          </p:cNvCxnSpPr>
          <p:nvPr/>
        </p:nvCxnSpPr>
        <p:spPr>
          <a:xfrm>
            <a:off x="3670225" y="1765275"/>
            <a:ext cx="330300" cy="5100"/>
          </a:xfrm>
          <a:prstGeom prst="straightConnector1">
            <a:avLst/>
          </a:prstGeom>
          <a:noFill/>
          <a:ln cap="flat" cmpd="sng" w="9525">
            <a:solidFill>
              <a:schemeClr val="dk2"/>
            </a:solidFill>
            <a:prstDash val="solid"/>
            <a:round/>
            <a:headEnd len="med" w="med" type="none"/>
            <a:tailEnd len="med" w="med" type="triangle"/>
          </a:ln>
        </p:spPr>
      </p:cxnSp>
      <p:cxnSp>
        <p:nvCxnSpPr>
          <p:cNvPr id="908" name="Google Shape;908;p55"/>
          <p:cNvCxnSpPr>
            <a:stCxn id="890" idx="3"/>
            <a:endCxn id="892" idx="1"/>
          </p:cNvCxnSpPr>
          <p:nvPr/>
        </p:nvCxnSpPr>
        <p:spPr>
          <a:xfrm>
            <a:off x="5143500" y="1770250"/>
            <a:ext cx="393600" cy="14400"/>
          </a:xfrm>
          <a:prstGeom prst="straightConnector1">
            <a:avLst/>
          </a:prstGeom>
          <a:noFill/>
          <a:ln cap="flat" cmpd="sng" w="9525">
            <a:solidFill>
              <a:schemeClr val="dk2"/>
            </a:solidFill>
            <a:prstDash val="solid"/>
            <a:round/>
            <a:headEnd len="med" w="med" type="none"/>
            <a:tailEnd len="med" w="med" type="triangle"/>
          </a:ln>
        </p:spPr>
      </p:cxnSp>
      <p:cxnSp>
        <p:nvCxnSpPr>
          <p:cNvPr id="909" name="Google Shape;909;p55"/>
          <p:cNvCxnSpPr>
            <a:stCxn id="892" idx="3"/>
            <a:endCxn id="894" idx="1"/>
          </p:cNvCxnSpPr>
          <p:nvPr/>
        </p:nvCxnSpPr>
        <p:spPr>
          <a:xfrm>
            <a:off x="6680100" y="1784500"/>
            <a:ext cx="470100" cy="225900"/>
          </a:xfrm>
          <a:prstGeom prst="straightConnector1">
            <a:avLst/>
          </a:prstGeom>
          <a:noFill/>
          <a:ln cap="flat" cmpd="sng" w="9525">
            <a:solidFill>
              <a:schemeClr val="dk2"/>
            </a:solidFill>
            <a:prstDash val="solid"/>
            <a:round/>
            <a:headEnd len="med" w="med" type="none"/>
            <a:tailEnd len="med" w="med" type="triangle"/>
          </a:ln>
        </p:spPr>
      </p:cxnSp>
      <p:cxnSp>
        <p:nvCxnSpPr>
          <p:cNvPr id="910" name="Google Shape;910;p55"/>
          <p:cNvCxnSpPr>
            <a:stCxn id="894" idx="2"/>
            <a:endCxn id="896" idx="0"/>
          </p:cNvCxnSpPr>
          <p:nvPr/>
        </p:nvCxnSpPr>
        <p:spPr>
          <a:xfrm>
            <a:off x="7807500" y="2296625"/>
            <a:ext cx="9600" cy="361200"/>
          </a:xfrm>
          <a:prstGeom prst="straightConnector1">
            <a:avLst/>
          </a:prstGeom>
          <a:noFill/>
          <a:ln cap="flat" cmpd="sng" w="9525">
            <a:solidFill>
              <a:schemeClr val="dk2"/>
            </a:solidFill>
            <a:prstDash val="solid"/>
            <a:round/>
            <a:headEnd len="med" w="med" type="none"/>
            <a:tailEnd len="med" w="med" type="triangle"/>
          </a:ln>
        </p:spPr>
      </p:cxnSp>
      <p:cxnSp>
        <p:nvCxnSpPr>
          <p:cNvPr id="911" name="Google Shape;911;p55"/>
          <p:cNvCxnSpPr>
            <a:stCxn id="896" idx="2"/>
            <a:endCxn id="898" idx="3"/>
          </p:cNvCxnSpPr>
          <p:nvPr/>
        </p:nvCxnSpPr>
        <p:spPr>
          <a:xfrm flipH="1">
            <a:off x="6959700" y="3321450"/>
            <a:ext cx="857400" cy="435900"/>
          </a:xfrm>
          <a:prstGeom prst="straightConnector1">
            <a:avLst/>
          </a:prstGeom>
          <a:noFill/>
          <a:ln cap="flat" cmpd="sng" w="9525">
            <a:solidFill>
              <a:schemeClr val="dk2"/>
            </a:solidFill>
            <a:prstDash val="solid"/>
            <a:round/>
            <a:headEnd len="med" w="med" type="none"/>
            <a:tailEnd len="med" w="med" type="triangle"/>
          </a:ln>
        </p:spPr>
      </p:cxnSp>
      <p:cxnSp>
        <p:nvCxnSpPr>
          <p:cNvPr id="912" name="Google Shape;912;p55"/>
          <p:cNvCxnSpPr>
            <a:stCxn id="898" idx="1"/>
            <a:endCxn id="900" idx="3"/>
          </p:cNvCxnSpPr>
          <p:nvPr/>
        </p:nvCxnSpPr>
        <p:spPr>
          <a:xfrm rot="10800000">
            <a:off x="5337900" y="3757400"/>
            <a:ext cx="307200" cy="0"/>
          </a:xfrm>
          <a:prstGeom prst="straightConnector1">
            <a:avLst/>
          </a:prstGeom>
          <a:noFill/>
          <a:ln cap="flat" cmpd="sng" w="9525">
            <a:solidFill>
              <a:schemeClr val="dk2"/>
            </a:solidFill>
            <a:prstDash val="solid"/>
            <a:round/>
            <a:headEnd len="med" w="med" type="none"/>
            <a:tailEnd len="med" w="med" type="triangle"/>
          </a:ln>
        </p:spPr>
      </p:cxnSp>
      <p:cxnSp>
        <p:nvCxnSpPr>
          <p:cNvPr id="913" name="Google Shape;913;p55"/>
          <p:cNvCxnSpPr>
            <a:stCxn id="900" idx="1"/>
            <a:endCxn id="902" idx="3"/>
          </p:cNvCxnSpPr>
          <p:nvPr/>
        </p:nvCxnSpPr>
        <p:spPr>
          <a:xfrm rot="10800000">
            <a:off x="3810175" y="3757400"/>
            <a:ext cx="384600" cy="0"/>
          </a:xfrm>
          <a:prstGeom prst="straightConnector1">
            <a:avLst/>
          </a:prstGeom>
          <a:noFill/>
          <a:ln cap="flat" cmpd="sng" w="9525">
            <a:solidFill>
              <a:schemeClr val="dk2"/>
            </a:solidFill>
            <a:prstDash val="solid"/>
            <a:round/>
            <a:headEnd len="med" w="med" type="none"/>
            <a:tailEnd len="med" w="med" type="triangle"/>
          </a:ln>
        </p:spPr>
      </p:cxnSp>
      <p:cxnSp>
        <p:nvCxnSpPr>
          <p:cNvPr id="914" name="Google Shape;914;p55"/>
          <p:cNvCxnSpPr>
            <a:stCxn id="902" idx="1"/>
            <a:endCxn id="904" idx="3"/>
          </p:cNvCxnSpPr>
          <p:nvPr/>
        </p:nvCxnSpPr>
        <p:spPr>
          <a:xfrm rot="10800000">
            <a:off x="2173225" y="3757400"/>
            <a:ext cx="322200" cy="0"/>
          </a:xfrm>
          <a:prstGeom prst="straightConnector1">
            <a:avLst/>
          </a:prstGeom>
          <a:noFill/>
          <a:ln cap="flat" cmpd="sng" w="9525">
            <a:solidFill>
              <a:schemeClr val="dk2"/>
            </a:solidFill>
            <a:prstDash val="solid"/>
            <a:round/>
            <a:headEnd len="med" w="med" type="none"/>
            <a:tailEnd len="med" w="med" type="triangle"/>
          </a:ln>
        </p:spPr>
      </p:cxnSp>
      <p:sp>
        <p:nvSpPr>
          <p:cNvPr id="915" name="Google Shape;915;p55"/>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16" name="Google Shape;916;p55"/>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2743200" rtl="0" algn="l">
              <a:spcBef>
                <a:spcPts val="0"/>
              </a:spcBef>
              <a:spcAft>
                <a:spcPts val="0"/>
              </a:spcAft>
              <a:buClr>
                <a:schemeClr val="dk1"/>
              </a:buClr>
              <a:buSzPts val="1100"/>
              <a:buFont typeface="Arial"/>
              <a:buNone/>
            </a:pPr>
            <a:r>
              <a:rPr b="1" lang="en-GB" u="sng"/>
              <a:t>VALIDATION</a:t>
            </a:r>
            <a:endParaRPr b="1" u="sng"/>
          </a:p>
          <a:p>
            <a:pPr indent="0" lvl="0" marL="0" rtl="0" algn="l">
              <a:spcBef>
                <a:spcPts val="0"/>
              </a:spcBef>
              <a:spcAft>
                <a:spcPts val="0"/>
              </a:spcAft>
              <a:buNone/>
            </a:pPr>
            <a:r>
              <a:t/>
            </a:r>
            <a:endParaRPr/>
          </a:p>
        </p:txBody>
      </p:sp>
      <p:sp>
        <p:nvSpPr>
          <p:cNvPr id="922" name="Google Shape;922;p56"/>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923" name="Google Shape;923;p56"/>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924" name="Google Shape;924;p56"/>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925" name="Google Shape;925;p56"/>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26" name="Google Shape;926;p56"/>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927" name="Google Shape;927;p56"/>
          <p:cNvSpPr txBox="1"/>
          <p:nvPr/>
        </p:nvSpPr>
        <p:spPr>
          <a:xfrm>
            <a:off x="768700" y="1143000"/>
            <a:ext cx="71772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a:solidFill>
                  <a:schemeClr val="dk1"/>
                </a:solidFill>
                <a:latin typeface="Open Sans"/>
                <a:ea typeface="Open Sans"/>
                <a:cs typeface="Open Sans"/>
                <a:sym typeface="Open Sans"/>
              </a:rPr>
              <a:t>Fine tuning the model by varying different parameters</a:t>
            </a:r>
            <a:endParaRPr sz="1700">
              <a:solidFill>
                <a:schemeClr val="dk1"/>
              </a:solidFill>
              <a:latin typeface="Open Sans"/>
              <a:ea typeface="Open Sans"/>
              <a:cs typeface="Open Sans"/>
              <a:sym typeface="Open Sans"/>
            </a:endParaRPr>
          </a:p>
          <a:p>
            <a:pPr indent="0" lvl="0" marL="1371600" rtl="0" algn="l">
              <a:lnSpc>
                <a:spcPct val="115000"/>
              </a:lnSpc>
              <a:spcBef>
                <a:spcPts val="1600"/>
              </a:spcBef>
              <a:spcAft>
                <a:spcPts val="1600"/>
              </a:spcAft>
              <a:buNone/>
            </a:pPr>
            <a:r>
              <a:t/>
            </a:r>
            <a:endParaRPr sz="1700">
              <a:solidFill>
                <a:schemeClr val="dk1"/>
              </a:solidFill>
              <a:latin typeface="Open Sans"/>
              <a:ea typeface="Open Sans"/>
              <a:cs typeface="Open Sans"/>
              <a:sym typeface="Open Sans"/>
            </a:endParaRPr>
          </a:p>
        </p:txBody>
      </p:sp>
      <p:graphicFrame>
        <p:nvGraphicFramePr>
          <p:cNvPr id="928" name="Google Shape;928;p56"/>
          <p:cNvGraphicFramePr/>
          <p:nvPr/>
        </p:nvGraphicFramePr>
        <p:xfrm>
          <a:off x="807000" y="1614200"/>
          <a:ext cx="3000000" cy="3000000"/>
        </p:xfrm>
        <a:graphic>
          <a:graphicData uri="http://schemas.openxmlformats.org/drawingml/2006/table">
            <a:tbl>
              <a:tblPr>
                <a:noFill/>
                <a:tableStyleId>{BC254A47-6139-4194-83D2-E1658747159F}</a:tableStyleId>
              </a:tblPr>
              <a:tblGrid>
                <a:gridCol w="3619500"/>
                <a:gridCol w="3619500"/>
              </a:tblGrid>
              <a:tr h="381000">
                <a:tc>
                  <a:txBody>
                    <a:bodyPr/>
                    <a:lstStyle/>
                    <a:p>
                      <a:pPr indent="0" lvl="0" marL="0" rtl="0" algn="ctr">
                        <a:spcBef>
                          <a:spcPts val="0"/>
                        </a:spcBef>
                        <a:spcAft>
                          <a:spcPts val="0"/>
                        </a:spcAft>
                        <a:buNone/>
                      </a:pPr>
                      <a:r>
                        <a:rPr b="1" lang="en-GB"/>
                        <a:t>Parameters</a:t>
                      </a:r>
                      <a:endParaRPr b="1"/>
                    </a:p>
                  </a:txBody>
                  <a:tcPr marT="91425" marB="91425" marR="91425" marL="91425"/>
                </a:tc>
                <a:tc>
                  <a:txBody>
                    <a:bodyPr/>
                    <a:lstStyle/>
                    <a:p>
                      <a:pPr indent="0" lvl="0" marL="0" rtl="0" algn="ctr">
                        <a:spcBef>
                          <a:spcPts val="0"/>
                        </a:spcBef>
                        <a:spcAft>
                          <a:spcPts val="0"/>
                        </a:spcAft>
                        <a:buNone/>
                      </a:pPr>
                      <a:r>
                        <a:rPr b="1" lang="en-GB"/>
                        <a:t>Accuracy</a:t>
                      </a:r>
                      <a:endParaRPr b="1"/>
                    </a:p>
                  </a:txBody>
                  <a:tcPr marT="91425" marB="91425" marR="91425" marL="91425"/>
                </a:tc>
              </a:tr>
              <a:tr h="381000">
                <a:tc>
                  <a:txBody>
                    <a:bodyPr/>
                    <a:lstStyle/>
                    <a:p>
                      <a:pPr indent="0" lvl="0" marL="0" rtl="0" algn="l">
                        <a:spcBef>
                          <a:spcPts val="0"/>
                        </a:spcBef>
                        <a:spcAft>
                          <a:spcPts val="0"/>
                        </a:spcAft>
                        <a:buNone/>
                      </a:pPr>
                      <a:r>
                        <a:rPr lang="en-GB"/>
                        <a:t>Changing the optimizer (adam)</a:t>
                      </a:r>
                      <a:endParaRPr/>
                    </a:p>
                  </a:txBody>
                  <a:tcPr marT="91425" marB="91425" marR="91425" marL="91425"/>
                </a:tc>
                <a:tc>
                  <a:txBody>
                    <a:bodyPr/>
                    <a:lstStyle/>
                    <a:p>
                      <a:pPr indent="0" lvl="0" marL="0" rtl="0" algn="l">
                        <a:spcBef>
                          <a:spcPts val="0"/>
                        </a:spcBef>
                        <a:spcAft>
                          <a:spcPts val="0"/>
                        </a:spcAft>
                        <a:buNone/>
                      </a:pPr>
                      <a:r>
                        <a:rPr lang="en-GB"/>
                        <a:t>68.27%</a:t>
                      </a:r>
                      <a:endParaRPr/>
                    </a:p>
                  </a:txBody>
                  <a:tcPr marT="91425" marB="91425" marR="91425" marL="91425"/>
                </a:tc>
              </a:tr>
              <a:tr h="381000">
                <a:tc>
                  <a:txBody>
                    <a:bodyPr/>
                    <a:lstStyle/>
                    <a:p>
                      <a:pPr indent="0" lvl="0" marL="0" rtl="0" algn="l">
                        <a:lnSpc>
                          <a:spcPct val="115000"/>
                        </a:lnSpc>
                        <a:spcBef>
                          <a:spcPts val="0"/>
                        </a:spcBef>
                        <a:spcAft>
                          <a:spcPts val="1600"/>
                        </a:spcAft>
                        <a:buNone/>
                      </a:pPr>
                      <a:r>
                        <a:rPr lang="en-GB"/>
                        <a:t>Changing drop out value(0.2)</a:t>
                      </a:r>
                      <a:endParaRPr/>
                    </a:p>
                  </a:txBody>
                  <a:tcPr marT="91425" marB="91425" marR="91425" marL="91425"/>
                </a:tc>
                <a:tc>
                  <a:txBody>
                    <a:bodyPr/>
                    <a:lstStyle/>
                    <a:p>
                      <a:pPr indent="0" lvl="0" marL="0" rtl="0" algn="l">
                        <a:spcBef>
                          <a:spcPts val="0"/>
                        </a:spcBef>
                        <a:spcAft>
                          <a:spcPts val="0"/>
                        </a:spcAft>
                        <a:buNone/>
                      </a:pPr>
                      <a:r>
                        <a:rPr lang="en-GB"/>
                        <a:t>67.06%</a:t>
                      </a:r>
                      <a:endParaRPr/>
                    </a:p>
                  </a:txBody>
                  <a:tcPr marT="91425" marB="91425" marR="91425" marL="91425"/>
                </a:tc>
              </a:tr>
              <a:tr h="642750">
                <a:tc>
                  <a:txBody>
                    <a:bodyPr/>
                    <a:lstStyle/>
                    <a:p>
                      <a:pPr indent="0" lvl="0" marL="0" rtl="0" algn="l">
                        <a:spcBef>
                          <a:spcPts val="0"/>
                        </a:spcBef>
                        <a:spcAft>
                          <a:spcPts val="0"/>
                        </a:spcAft>
                        <a:buNone/>
                      </a:pPr>
                      <a:r>
                        <a:rPr lang="en-GB"/>
                        <a:t>Number of layers</a:t>
                      </a:r>
                      <a:endParaRPr/>
                    </a:p>
                  </a:txBody>
                  <a:tcPr marT="91425" marB="91425" marR="91425" marL="91425"/>
                </a:tc>
                <a:tc>
                  <a:txBody>
                    <a:bodyPr/>
                    <a:lstStyle/>
                    <a:p>
                      <a:pPr indent="0" lvl="0" marL="0" rtl="0" algn="l">
                        <a:spcBef>
                          <a:spcPts val="0"/>
                        </a:spcBef>
                        <a:spcAft>
                          <a:spcPts val="0"/>
                        </a:spcAft>
                        <a:buNone/>
                      </a:pPr>
                      <a:r>
                        <a:rPr lang="en-GB"/>
                        <a:t>68.79% (Two hidden layers)</a:t>
                      </a:r>
                      <a:endParaRPr/>
                    </a:p>
                    <a:p>
                      <a:pPr indent="0" lvl="0" marL="0" rtl="0" algn="l">
                        <a:spcBef>
                          <a:spcPts val="0"/>
                        </a:spcBef>
                        <a:spcAft>
                          <a:spcPts val="0"/>
                        </a:spcAft>
                        <a:buNone/>
                      </a:pPr>
                      <a:r>
                        <a:rPr lang="en-GB"/>
                        <a:t>67.23% (Single hidden layer)</a:t>
                      </a:r>
                      <a:endParaRPr/>
                    </a:p>
                  </a:txBody>
                  <a:tcPr marT="91425" marB="91425" marR="91425" marL="91425"/>
                </a:tc>
              </a:tr>
              <a:tr h="381000">
                <a:tc>
                  <a:txBody>
                    <a:bodyPr/>
                    <a:lstStyle/>
                    <a:p>
                      <a:pPr indent="0" lvl="0" marL="0" rtl="0" algn="l">
                        <a:spcBef>
                          <a:spcPts val="0"/>
                        </a:spcBef>
                        <a:spcAft>
                          <a:spcPts val="0"/>
                        </a:spcAft>
                        <a:buNone/>
                      </a:pPr>
                      <a:r>
                        <a:rPr lang="en-GB"/>
                        <a:t>Early stopping</a:t>
                      </a:r>
                      <a:endParaRPr/>
                    </a:p>
                  </a:txBody>
                  <a:tcPr marT="91425" marB="91425" marR="91425" marL="91425"/>
                </a:tc>
                <a:tc>
                  <a:txBody>
                    <a:bodyPr/>
                    <a:lstStyle/>
                    <a:p>
                      <a:pPr indent="0" lvl="0" marL="0" rtl="0" algn="l">
                        <a:spcBef>
                          <a:spcPts val="0"/>
                        </a:spcBef>
                        <a:spcAft>
                          <a:spcPts val="0"/>
                        </a:spcAft>
                        <a:buNone/>
                      </a:pPr>
                      <a:r>
                        <a:rPr lang="en-GB"/>
                        <a:t>70.6%</a:t>
                      </a:r>
                      <a:endParaRPr/>
                    </a:p>
                  </a:txBody>
                  <a:tcPr marT="91425" marB="91425" marR="91425" marL="91425"/>
                </a:tc>
              </a:tr>
              <a:tr h="381000">
                <a:tc>
                  <a:txBody>
                    <a:bodyPr/>
                    <a:lstStyle/>
                    <a:p>
                      <a:pPr indent="0" lvl="0" marL="0" rtl="0" algn="l">
                        <a:spcBef>
                          <a:spcPts val="0"/>
                        </a:spcBef>
                        <a:spcAft>
                          <a:spcPts val="0"/>
                        </a:spcAft>
                        <a:buNone/>
                      </a:pPr>
                      <a:r>
                        <a:rPr lang="en-GB"/>
                        <a:t>L2 Regularisation</a:t>
                      </a:r>
                      <a:endParaRPr/>
                    </a:p>
                  </a:txBody>
                  <a:tcPr marT="91425" marB="91425" marR="91425" marL="91425"/>
                </a:tc>
                <a:tc>
                  <a:txBody>
                    <a:bodyPr/>
                    <a:lstStyle/>
                    <a:p>
                      <a:pPr indent="0" lvl="0" marL="0" rtl="0" algn="l">
                        <a:spcBef>
                          <a:spcPts val="0"/>
                        </a:spcBef>
                        <a:spcAft>
                          <a:spcPts val="0"/>
                        </a:spcAft>
                        <a:buNone/>
                      </a:pPr>
                      <a:r>
                        <a:rPr lang="en-GB"/>
                        <a:t>69.65%</a:t>
                      </a:r>
                      <a:endParaRPr/>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2743200" rtl="0" algn="l">
              <a:spcBef>
                <a:spcPts val="0"/>
              </a:spcBef>
              <a:spcAft>
                <a:spcPts val="0"/>
              </a:spcAft>
              <a:buClr>
                <a:schemeClr val="dk1"/>
              </a:buClr>
              <a:buSzPts val="1100"/>
              <a:buFont typeface="Arial"/>
              <a:buNone/>
            </a:pPr>
            <a:r>
              <a:rPr b="1" lang="en-GB" u="sng"/>
              <a:t>RESULT</a:t>
            </a:r>
            <a:endParaRPr b="1" u="sng"/>
          </a:p>
          <a:p>
            <a:pPr indent="0" lvl="0" marL="0" rtl="0" algn="l">
              <a:spcBef>
                <a:spcPts val="0"/>
              </a:spcBef>
              <a:spcAft>
                <a:spcPts val="0"/>
              </a:spcAft>
              <a:buNone/>
            </a:pPr>
            <a:r>
              <a:t/>
            </a:r>
            <a:endParaRPr/>
          </a:p>
        </p:txBody>
      </p:sp>
      <p:sp>
        <p:nvSpPr>
          <p:cNvPr id="934" name="Google Shape;934;p57"/>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C:\Users\rajsekar\Pictures\ECE LOGO.jpg" id="935" name="Google Shape;935;p57"/>
          <p:cNvPicPr preferRelativeResize="0"/>
          <p:nvPr/>
        </p:nvPicPr>
        <p:blipFill rotWithShape="1">
          <a:blip r:embed="rId3">
            <a:alphaModFix/>
          </a:blip>
          <a:srcRect b="0" l="0" r="0" t="0"/>
          <a:stretch/>
        </p:blipFill>
        <p:spPr>
          <a:xfrm>
            <a:off x="7772400" y="228600"/>
            <a:ext cx="857100" cy="857100"/>
          </a:xfrm>
          <a:prstGeom prst="rect">
            <a:avLst/>
          </a:prstGeom>
          <a:noFill/>
          <a:ln>
            <a:noFill/>
          </a:ln>
        </p:spPr>
      </p:pic>
      <p:pic>
        <p:nvPicPr>
          <p:cNvPr descr="pes logo.png" id="936" name="Google Shape;936;p57"/>
          <p:cNvPicPr preferRelativeResize="0"/>
          <p:nvPr/>
        </p:nvPicPr>
        <p:blipFill rotWithShape="1">
          <a:blip r:embed="rId4">
            <a:alphaModFix/>
          </a:blip>
          <a:srcRect b="0" l="0" r="0" t="0"/>
          <a:stretch/>
        </p:blipFill>
        <p:spPr>
          <a:xfrm>
            <a:off x="0" y="0"/>
            <a:ext cx="1143000" cy="1143000"/>
          </a:xfrm>
          <a:prstGeom prst="rect">
            <a:avLst/>
          </a:prstGeom>
          <a:noFill/>
          <a:ln>
            <a:noFill/>
          </a:ln>
        </p:spPr>
      </p:pic>
      <p:sp>
        <p:nvSpPr>
          <p:cNvPr id="937" name="Google Shape;937;p57"/>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38" name="Google Shape;938;p57"/>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939" name="Google Shape;939;p57"/>
          <p:cNvSpPr txBox="1"/>
          <p:nvPr/>
        </p:nvSpPr>
        <p:spPr>
          <a:xfrm>
            <a:off x="790625" y="1481975"/>
            <a:ext cx="2398500" cy="144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After trying many variations in the model, this is the best accuracy we have got </a:t>
            </a:r>
            <a:endParaRPr/>
          </a:p>
        </p:txBody>
      </p:sp>
      <p:pic>
        <p:nvPicPr>
          <p:cNvPr id="940" name="Google Shape;940;p57"/>
          <p:cNvPicPr preferRelativeResize="0"/>
          <p:nvPr/>
        </p:nvPicPr>
        <p:blipFill>
          <a:blip r:embed="rId5">
            <a:alphaModFix/>
          </a:blip>
          <a:stretch>
            <a:fillRect/>
          </a:stretch>
        </p:blipFill>
        <p:spPr>
          <a:xfrm>
            <a:off x="3395175" y="1333401"/>
            <a:ext cx="3836250" cy="24767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58"/>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CONSTRAINTS</a:t>
            </a:r>
            <a:endParaRPr b="1" sz="2800">
              <a:solidFill>
                <a:srgbClr val="000000"/>
              </a:solidFill>
            </a:endParaRPr>
          </a:p>
        </p:txBody>
      </p:sp>
      <p:pic>
        <p:nvPicPr>
          <p:cNvPr descr="pes logo.png" id="946" name="Google Shape;946;p58"/>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947" name="Google Shape;947;p58"/>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948" name="Google Shape;948;p58"/>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949" name="Google Shape;949;p58"/>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50" name="Google Shape;950;p58"/>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951" name="Google Shape;951;p58"/>
          <p:cNvSpPr txBox="1"/>
          <p:nvPr/>
        </p:nvSpPr>
        <p:spPr>
          <a:xfrm>
            <a:off x="676500" y="1385200"/>
            <a:ext cx="74199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Colored objects are considered to be Lightweight objects</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Input given to robotic arm and object color that has to be picked</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Class 1 - Left   - Orange</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Class 2 - Right - Red</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Class 3 - Front - Blue</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Class 4 - Back  - Green</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Based on the input Robotic arm rotates and moves in that direction,</a:t>
            </a:r>
            <a:endParaRPr>
              <a:solidFill>
                <a:schemeClr val="dk1"/>
              </a:solidFill>
              <a:latin typeface="Calibri"/>
              <a:ea typeface="Calibri"/>
              <a:cs typeface="Calibri"/>
              <a:sym typeface="Calibri"/>
            </a:endParaRPr>
          </a:p>
          <a:p>
            <a:pPr indent="0" lvl="0" marL="457200" rtl="0" algn="l">
              <a:spcBef>
                <a:spcPts val="0"/>
              </a:spcBef>
              <a:spcAft>
                <a:spcPts val="0"/>
              </a:spcAft>
              <a:buNone/>
            </a:pPr>
            <a:r>
              <a:rPr lang="en-GB">
                <a:solidFill>
                  <a:schemeClr val="dk1"/>
                </a:solidFill>
                <a:latin typeface="Calibri"/>
                <a:ea typeface="Calibri"/>
                <a:cs typeface="Calibri"/>
                <a:sym typeface="Calibri"/>
              </a:rPr>
              <a:t> detecting the colored object.</a:t>
            </a:r>
            <a:endParaRPr>
              <a:solidFill>
                <a:schemeClr val="dk1"/>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sp>
        <p:nvSpPr>
          <p:cNvPr id="956" name="Google Shape;956;p59"/>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MOTOR MOVEMENTS</a:t>
            </a:r>
            <a:endParaRPr b="1" sz="2800">
              <a:solidFill>
                <a:srgbClr val="000000"/>
              </a:solidFill>
            </a:endParaRPr>
          </a:p>
        </p:txBody>
      </p:sp>
      <p:pic>
        <p:nvPicPr>
          <p:cNvPr descr="pes logo.png" id="957" name="Google Shape;957;p59"/>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958" name="Google Shape;958;p59"/>
          <p:cNvPicPr preferRelativeResize="0"/>
          <p:nvPr/>
        </p:nvPicPr>
        <p:blipFill rotWithShape="1">
          <a:blip r:embed="rId4">
            <a:alphaModFix/>
          </a:blip>
          <a:srcRect b="0" l="0" r="0" t="0"/>
          <a:stretch/>
        </p:blipFill>
        <p:spPr>
          <a:xfrm>
            <a:off x="8034125" y="-112800"/>
            <a:ext cx="914400" cy="914400"/>
          </a:xfrm>
          <a:prstGeom prst="rect">
            <a:avLst/>
          </a:prstGeom>
          <a:noFill/>
          <a:ln>
            <a:noFill/>
          </a:ln>
        </p:spPr>
      </p:pic>
      <p:sp>
        <p:nvSpPr>
          <p:cNvPr id="959" name="Google Shape;959;p59"/>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960" name="Google Shape;960;p59"/>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61" name="Google Shape;961;p59"/>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962" name="Google Shape;962;p59"/>
          <p:cNvSpPr/>
          <p:nvPr/>
        </p:nvSpPr>
        <p:spPr>
          <a:xfrm>
            <a:off x="6427827" y="1491503"/>
            <a:ext cx="945566" cy="814937"/>
          </a:xfrm>
          <a:custGeom>
            <a:rect b="b" l="l" r="r" t="t"/>
            <a:pathLst>
              <a:path extrusionOk="0" h="44746" w="54895">
                <a:moveTo>
                  <a:pt x="0" y="0"/>
                </a:moveTo>
                <a:lnTo>
                  <a:pt x="0" y="44746"/>
                </a:lnTo>
                <a:lnTo>
                  <a:pt x="54895" y="44746"/>
                </a:lnTo>
              </a:path>
            </a:pathLst>
          </a:custGeom>
          <a:noFill/>
          <a:ln cap="flat" cmpd="sng" w="9525">
            <a:solidFill>
              <a:srgbClr val="595959"/>
            </a:solidFill>
            <a:prstDash val="solid"/>
            <a:round/>
            <a:headEnd len="med" w="med" type="none"/>
            <a:tailEnd len="med" w="med" type="none"/>
          </a:ln>
        </p:spPr>
      </p:sp>
      <p:sp>
        <p:nvSpPr>
          <p:cNvPr id="963" name="Google Shape;963;p59"/>
          <p:cNvSpPr/>
          <p:nvPr/>
        </p:nvSpPr>
        <p:spPr>
          <a:xfrm>
            <a:off x="6423857" y="2663990"/>
            <a:ext cx="953507" cy="856953"/>
          </a:xfrm>
          <a:custGeom>
            <a:rect b="b" l="l" r="r" t="t"/>
            <a:pathLst>
              <a:path extrusionOk="0" h="47053" w="55356">
                <a:moveTo>
                  <a:pt x="55356" y="923"/>
                </a:moveTo>
                <a:lnTo>
                  <a:pt x="0" y="0"/>
                </a:lnTo>
                <a:lnTo>
                  <a:pt x="461" y="47053"/>
                </a:lnTo>
              </a:path>
            </a:pathLst>
          </a:custGeom>
          <a:noFill/>
          <a:ln cap="flat" cmpd="sng" w="9525">
            <a:solidFill>
              <a:srgbClr val="595959"/>
            </a:solidFill>
            <a:prstDash val="solid"/>
            <a:round/>
            <a:headEnd len="med" w="med" type="none"/>
            <a:tailEnd len="med" w="med" type="none"/>
          </a:ln>
        </p:spPr>
      </p:sp>
      <p:sp>
        <p:nvSpPr>
          <p:cNvPr id="964" name="Google Shape;964;p59"/>
          <p:cNvSpPr/>
          <p:nvPr/>
        </p:nvSpPr>
        <p:spPr>
          <a:xfrm>
            <a:off x="5204250" y="2642705"/>
            <a:ext cx="842332" cy="916887"/>
          </a:xfrm>
          <a:custGeom>
            <a:rect b="b" l="l" r="r" t="t"/>
            <a:pathLst>
              <a:path extrusionOk="0" h="43823" w="49820">
                <a:moveTo>
                  <a:pt x="0" y="0"/>
                </a:moveTo>
                <a:lnTo>
                  <a:pt x="49820" y="0"/>
                </a:lnTo>
                <a:lnTo>
                  <a:pt x="49820" y="43823"/>
                </a:lnTo>
              </a:path>
            </a:pathLst>
          </a:custGeom>
          <a:noFill/>
          <a:ln cap="flat" cmpd="sng" w="9525">
            <a:solidFill>
              <a:srgbClr val="595959"/>
            </a:solidFill>
            <a:prstDash val="solid"/>
            <a:round/>
            <a:headEnd len="med" w="med" type="none"/>
            <a:tailEnd len="med" w="med" type="none"/>
          </a:ln>
        </p:spPr>
      </p:sp>
      <p:sp>
        <p:nvSpPr>
          <p:cNvPr id="965" name="Google Shape;965;p59"/>
          <p:cNvSpPr/>
          <p:nvPr/>
        </p:nvSpPr>
        <p:spPr>
          <a:xfrm>
            <a:off x="5220131" y="1533509"/>
            <a:ext cx="842268" cy="772938"/>
          </a:xfrm>
          <a:custGeom>
            <a:rect b="b" l="l" r="r" t="t"/>
            <a:pathLst>
              <a:path extrusionOk="0" h="42440" w="48898">
                <a:moveTo>
                  <a:pt x="48437" y="0"/>
                </a:moveTo>
                <a:lnTo>
                  <a:pt x="48898" y="41978"/>
                </a:lnTo>
                <a:lnTo>
                  <a:pt x="0" y="42440"/>
                </a:lnTo>
              </a:path>
            </a:pathLst>
          </a:custGeom>
          <a:noFill/>
          <a:ln cap="flat" cmpd="sng" w="9525">
            <a:solidFill>
              <a:srgbClr val="595959"/>
            </a:solidFill>
            <a:prstDash val="solid"/>
            <a:round/>
            <a:headEnd len="med" w="med" type="none"/>
            <a:tailEnd len="med" w="med" type="none"/>
          </a:ln>
        </p:spPr>
      </p:sp>
      <p:pic>
        <p:nvPicPr>
          <p:cNvPr id="966" name="Google Shape;966;p59"/>
          <p:cNvPicPr preferRelativeResize="0"/>
          <p:nvPr/>
        </p:nvPicPr>
        <p:blipFill>
          <a:blip r:embed="rId5">
            <a:alphaModFix/>
          </a:blip>
          <a:stretch>
            <a:fillRect/>
          </a:stretch>
        </p:blipFill>
        <p:spPr>
          <a:xfrm>
            <a:off x="7379674" y="2306300"/>
            <a:ext cx="341076" cy="332037"/>
          </a:xfrm>
          <a:prstGeom prst="rect">
            <a:avLst/>
          </a:prstGeom>
          <a:noFill/>
          <a:ln>
            <a:noFill/>
          </a:ln>
        </p:spPr>
      </p:pic>
      <p:pic>
        <p:nvPicPr>
          <p:cNvPr id="967" name="Google Shape;967;p59"/>
          <p:cNvPicPr preferRelativeResize="0"/>
          <p:nvPr/>
        </p:nvPicPr>
        <p:blipFill>
          <a:blip r:embed="rId6">
            <a:alphaModFix/>
          </a:blip>
          <a:stretch>
            <a:fillRect/>
          </a:stretch>
        </p:blipFill>
        <p:spPr>
          <a:xfrm>
            <a:off x="6062339" y="1234525"/>
            <a:ext cx="355810" cy="332037"/>
          </a:xfrm>
          <a:prstGeom prst="rect">
            <a:avLst/>
          </a:prstGeom>
          <a:noFill/>
          <a:ln>
            <a:noFill/>
          </a:ln>
        </p:spPr>
      </p:pic>
      <p:pic>
        <p:nvPicPr>
          <p:cNvPr id="968" name="Google Shape;968;p59"/>
          <p:cNvPicPr preferRelativeResize="0"/>
          <p:nvPr/>
        </p:nvPicPr>
        <p:blipFill>
          <a:blip r:embed="rId7">
            <a:alphaModFix/>
          </a:blip>
          <a:stretch>
            <a:fillRect/>
          </a:stretch>
        </p:blipFill>
        <p:spPr>
          <a:xfrm>
            <a:off x="4756857" y="2297145"/>
            <a:ext cx="355808" cy="350357"/>
          </a:xfrm>
          <a:prstGeom prst="rect">
            <a:avLst/>
          </a:prstGeom>
          <a:noFill/>
          <a:ln>
            <a:noFill/>
          </a:ln>
        </p:spPr>
      </p:pic>
      <p:pic>
        <p:nvPicPr>
          <p:cNvPr id="969" name="Google Shape;969;p59"/>
          <p:cNvPicPr preferRelativeResize="0"/>
          <p:nvPr/>
        </p:nvPicPr>
        <p:blipFill>
          <a:blip r:embed="rId8">
            <a:alphaModFix/>
          </a:blip>
          <a:stretch>
            <a:fillRect/>
          </a:stretch>
        </p:blipFill>
        <p:spPr>
          <a:xfrm>
            <a:off x="6069703" y="3559469"/>
            <a:ext cx="341082" cy="374431"/>
          </a:xfrm>
          <a:prstGeom prst="rect">
            <a:avLst/>
          </a:prstGeom>
          <a:noFill/>
          <a:ln>
            <a:noFill/>
          </a:ln>
        </p:spPr>
      </p:pic>
      <p:pic>
        <p:nvPicPr>
          <p:cNvPr id="970" name="Google Shape;970;p59"/>
          <p:cNvPicPr preferRelativeResize="0"/>
          <p:nvPr/>
        </p:nvPicPr>
        <p:blipFill>
          <a:blip r:embed="rId9">
            <a:alphaModFix/>
          </a:blip>
          <a:stretch>
            <a:fillRect/>
          </a:stretch>
        </p:blipFill>
        <p:spPr>
          <a:xfrm>
            <a:off x="6047250" y="2265028"/>
            <a:ext cx="385985" cy="417289"/>
          </a:xfrm>
          <a:prstGeom prst="rect">
            <a:avLst/>
          </a:prstGeom>
          <a:noFill/>
          <a:ln>
            <a:noFill/>
          </a:ln>
        </p:spPr>
      </p:pic>
      <p:pic>
        <p:nvPicPr>
          <p:cNvPr id="971" name="Google Shape;971;p59"/>
          <p:cNvPicPr preferRelativeResize="0"/>
          <p:nvPr/>
        </p:nvPicPr>
        <p:blipFill>
          <a:blip r:embed="rId10">
            <a:alphaModFix/>
          </a:blip>
          <a:stretch>
            <a:fillRect/>
          </a:stretch>
        </p:blipFill>
        <p:spPr>
          <a:xfrm>
            <a:off x="1644849" y="1598781"/>
            <a:ext cx="2121862" cy="2179643"/>
          </a:xfrm>
          <a:prstGeom prst="rect">
            <a:avLst/>
          </a:prstGeom>
          <a:noFill/>
          <a:ln>
            <a:noFill/>
          </a:ln>
        </p:spPr>
      </p:pic>
      <p:sp>
        <p:nvSpPr>
          <p:cNvPr id="972" name="Google Shape;972;p59"/>
          <p:cNvSpPr txBox="1"/>
          <p:nvPr/>
        </p:nvSpPr>
        <p:spPr>
          <a:xfrm>
            <a:off x="5220141" y="4015447"/>
            <a:ext cx="2359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300">
                <a:latin typeface="Calibri"/>
                <a:ea typeface="Calibri"/>
                <a:cs typeface="Calibri"/>
                <a:sym typeface="Calibri"/>
              </a:rPr>
              <a:t>Path followed by robotic arm</a:t>
            </a:r>
            <a:endParaRPr sz="1300">
              <a:latin typeface="Calibri"/>
              <a:ea typeface="Calibri"/>
              <a:cs typeface="Calibri"/>
              <a:sym typeface="Calibri"/>
            </a:endParaRPr>
          </a:p>
        </p:txBody>
      </p:sp>
      <p:sp>
        <p:nvSpPr>
          <p:cNvPr id="973" name="Google Shape;973;p59"/>
          <p:cNvSpPr txBox="1"/>
          <p:nvPr/>
        </p:nvSpPr>
        <p:spPr>
          <a:xfrm>
            <a:off x="1466575" y="3937709"/>
            <a:ext cx="2359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300">
                <a:latin typeface="Calibri"/>
                <a:ea typeface="Calibri"/>
                <a:cs typeface="Calibri"/>
                <a:sym typeface="Calibri"/>
              </a:rPr>
              <a:t>Robotic Arm</a:t>
            </a:r>
            <a:endParaRPr sz="1300">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60"/>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CIRCUIT DIAGRAM</a:t>
            </a:r>
            <a:endParaRPr b="1" sz="2800">
              <a:solidFill>
                <a:srgbClr val="000000"/>
              </a:solidFill>
            </a:endParaRPr>
          </a:p>
        </p:txBody>
      </p:sp>
      <p:pic>
        <p:nvPicPr>
          <p:cNvPr descr="pes logo.png" id="979" name="Google Shape;979;p60"/>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980" name="Google Shape;980;p60"/>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981" name="Google Shape;981;p60"/>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982" name="Google Shape;982;p60"/>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83" name="Google Shape;983;p60"/>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984" name="Google Shape;984;p60"/>
          <p:cNvSpPr txBox="1"/>
          <p:nvPr/>
        </p:nvSpPr>
        <p:spPr>
          <a:xfrm>
            <a:off x="676500" y="1385200"/>
            <a:ext cx="74199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solidFill>
                <a:schemeClr val="dk1"/>
              </a:solidFill>
              <a:latin typeface="Calibri"/>
              <a:ea typeface="Calibri"/>
              <a:cs typeface="Calibri"/>
              <a:sym typeface="Calibri"/>
            </a:endParaRPr>
          </a:p>
        </p:txBody>
      </p:sp>
      <p:pic>
        <p:nvPicPr>
          <p:cNvPr id="985" name="Google Shape;985;p60"/>
          <p:cNvPicPr preferRelativeResize="0"/>
          <p:nvPr/>
        </p:nvPicPr>
        <p:blipFill>
          <a:blip r:embed="rId5">
            <a:alphaModFix/>
          </a:blip>
          <a:stretch>
            <a:fillRect/>
          </a:stretch>
        </p:blipFill>
        <p:spPr>
          <a:xfrm>
            <a:off x="867175" y="1385188"/>
            <a:ext cx="4526651" cy="2593050"/>
          </a:xfrm>
          <a:prstGeom prst="rect">
            <a:avLst/>
          </a:prstGeom>
          <a:noFill/>
          <a:ln>
            <a:noFill/>
          </a:ln>
        </p:spPr>
      </p:pic>
      <p:sp>
        <p:nvSpPr>
          <p:cNvPr id="986" name="Google Shape;986;p60"/>
          <p:cNvSpPr/>
          <p:nvPr/>
        </p:nvSpPr>
        <p:spPr>
          <a:xfrm>
            <a:off x="997739" y="2497487"/>
            <a:ext cx="667500" cy="7266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800"/>
              <a:t>Raspbe</a:t>
            </a:r>
            <a:r>
              <a:rPr lang="en-GB" sz="800"/>
              <a:t>rry Pi</a:t>
            </a:r>
            <a:endParaRPr sz="800"/>
          </a:p>
        </p:txBody>
      </p:sp>
      <p:sp>
        <p:nvSpPr>
          <p:cNvPr id="987" name="Google Shape;987;p60"/>
          <p:cNvSpPr txBox="1"/>
          <p:nvPr/>
        </p:nvSpPr>
        <p:spPr>
          <a:xfrm>
            <a:off x="5592000" y="1329025"/>
            <a:ext cx="2895600" cy="330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t>Component Specifications:</a:t>
            </a:r>
            <a:endParaRPr b="1"/>
          </a:p>
          <a:p>
            <a:pPr indent="0" lvl="0" marL="0" rtl="0" algn="l">
              <a:spcBef>
                <a:spcPts val="0"/>
              </a:spcBef>
              <a:spcAft>
                <a:spcPts val="0"/>
              </a:spcAft>
              <a:buNone/>
            </a:pPr>
            <a:r>
              <a:t/>
            </a:r>
            <a:endParaRPr b="1"/>
          </a:p>
          <a:p>
            <a:pPr indent="-317500" lvl="0" marL="457200" rtl="0" algn="l">
              <a:spcBef>
                <a:spcPts val="0"/>
              </a:spcBef>
              <a:spcAft>
                <a:spcPts val="0"/>
              </a:spcAft>
              <a:buSzPts val="1400"/>
              <a:buChar char="●"/>
            </a:pPr>
            <a:r>
              <a:rPr lang="en-GB"/>
              <a:t>4 DC motors</a:t>
            </a:r>
            <a:endParaRPr/>
          </a:p>
          <a:p>
            <a:pPr indent="-317500" lvl="0" marL="914400" rtl="0" algn="l">
              <a:spcBef>
                <a:spcPts val="0"/>
              </a:spcBef>
              <a:spcAft>
                <a:spcPts val="0"/>
              </a:spcAft>
              <a:buSzPts val="1400"/>
              <a:buChar char="-"/>
            </a:pPr>
            <a:r>
              <a:rPr lang="en-GB"/>
              <a:t>Two motors </a:t>
            </a:r>
            <a:r>
              <a:rPr lang="en-GB">
                <a:solidFill>
                  <a:schemeClr val="dk1"/>
                </a:solidFill>
              </a:rPr>
              <a:t>for controlling wheels and the other two to control robotic arm</a:t>
            </a:r>
            <a:endParaRPr>
              <a:solidFill>
                <a:schemeClr val="dk1"/>
              </a:solidFill>
            </a:endParaRPr>
          </a:p>
          <a:p>
            <a:pPr indent="-317500" lvl="0" marL="457200" rtl="0" algn="l">
              <a:spcBef>
                <a:spcPts val="0"/>
              </a:spcBef>
              <a:spcAft>
                <a:spcPts val="0"/>
              </a:spcAft>
              <a:buClr>
                <a:schemeClr val="dk1"/>
              </a:buClr>
              <a:buSzPts val="1400"/>
              <a:buChar char="●"/>
            </a:pPr>
            <a:r>
              <a:rPr lang="en-GB">
                <a:solidFill>
                  <a:schemeClr val="dk1"/>
                </a:solidFill>
              </a:rPr>
              <a:t>2 H-bridge</a:t>
            </a:r>
            <a:endParaRPr>
              <a:solidFill>
                <a:schemeClr val="dk1"/>
              </a:solidFill>
            </a:endParaRPr>
          </a:p>
          <a:p>
            <a:pPr indent="-317500" lvl="0" marL="914400" rtl="0" algn="l">
              <a:spcBef>
                <a:spcPts val="0"/>
              </a:spcBef>
              <a:spcAft>
                <a:spcPts val="0"/>
              </a:spcAft>
              <a:buClr>
                <a:schemeClr val="dk1"/>
              </a:buClr>
              <a:buSzPts val="1400"/>
              <a:buChar char="-"/>
            </a:pPr>
            <a:r>
              <a:rPr lang="en-GB">
                <a:solidFill>
                  <a:schemeClr val="dk1"/>
                </a:solidFill>
              </a:rPr>
              <a:t>To control DC motors</a:t>
            </a:r>
            <a:endParaRPr>
              <a:solidFill>
                <a:schemeClr val="dk1"/>
              </a:solidFill>
            </a:endParaRPr>
          </a:p>
          <a:p>
            <a:pPr indent="-317500" lvl="0" marL="457200" rtl="0" algn="l">
              <a:spcBef>
                <a:spcPts val="0"/>
              </a:spcBef>
              <a:spcAft>
                <a:spcPts val="0"/>
              </a:spcAft>
              <a:buClr>
                <a:schemeClr val="dk1"/>
              </a:buClr>
              <a:buSzPts val="1400"/>
              <a:buChar char="●"/>
            </a:pPr>
            <a:r>
              <a:rPr lang="en-GB">
                <a:solidFill>
                  <a:schemeClr val="dk1"/>
                </a:solidFill>
              </a:rPr>
              <a:t>Pi Camera</a:t>
            </a:r>
            <a:endParaRPr>
              <a:solidFill>
                <a:schemeClr val="dk1"/>
              </a:solidFill>
            </a:endParaRPr>
          </a:p>
          <a:p>
            <a:pPr indent="-317500" lvl="0" marL="914400" rtl="0" algn="l">
              <a:spcBef>
                <a:spcPts val="0"/>
              </a:spcBef>
              <a:spcAft>
                <a:spcPts val="0"/>
              </a:spcAft>
              <a:buClr>
                <a:schemeClr val="dk1"/>
              </a:buClr>
              <a:buSzPts val="1400"/>
              <a:buChar char="-"/>
            </a:pPr>
            <a:r>
              <a:rPr lang="en-GB">
                <a:solidFill>
                  <a:schemeClr val="dk1"/>
                </a:solidFill>
              </a:rPr>
              <a:t>For object colour detection</a:t>
            </a:r>
            <a:endParaRPr>
              <a:solidFill>
                <a:srgbClr val="222222"/>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GB">
                <a:solidFill>
                  <a:srgbClr val="222222"/>
                </a:solidFill>
                <a:highlight>
                  <a:srgbClr val="FFFFFF"/>
                </a:highlight>
              </a:rPr>
              <a:t>Raspberry Pi 3 Model A+ processor</a:t>
            </a:r>
            <a:endParaRPr>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TENSORFLOW SETUP</a:t>
            </a:r>
            <a:endParaRPr b="1"/>
          </a:p>
        </p:txBody>
      </p:sp>
      <p:sp>
        <p:nvSpPr>
          <p:cNvPr id="993" name="Google Shape;993;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Font typeface="Calibri"/>
              <a:buChar char="●"/>
            </a:pPr>
            <a:r>
              <a:rPr lang="en-GB" sz="1600">
                <a:solidFill>
                  <a:schemeClr val="dk1"/>
                </a:solidFill>
                <a:latin typeface="Calibri"/>
                <a:ea typeface="Calibri"/>
                <a:cs typeface="Calibri"/>
                <a:sym typeface="Calibri"/>
              </a:rPr>
              <a:t>The model weights were saved and sent to the raspbian OS using SCP(Secure copy).Scp is a command for sending files over SSH. This is used to copy files between computers, say from your Raspberry Pi to your desktop or laptop, or vice-versa.</a:t>
            </a:r>
            <a:endParaRPr sz="1600">
              <a:solidFill>
                <a:schemeClr val="dk1"/>
              </a:solidFill>
              <a:latin typeface="Calibri"/>
              <a:ea typeface="Calibri"/>
              <a:cs typeface="Calibri"/>
              <a:sym typeface="Calibri"/>
            </a:endParaRPr>
          </a:p>
          <a:p>
            <a:pPr indent="457200" lvl="0" marL="0" rtl="0" algn="l">
              <a:lnSpc>
                <a:spcPct val="100000"/>
              </a:lnSpc>
              <a:spcBef>
                <a:spcPts val="1200"/>
              </a:spcBef>
              <a:spcAft>
                <a:spcPts val="0"/>
              </a:spcAft>
              <a:buNone/>
            </a:pPr>
            <a:r>
              <a:rPr lang="en-GB" sz="1600">
                <a:solidFill>
                  <a:schemeClr val="dk1"/>
                </a:solidFill>
                <a:latin typeface="Calibri"/>
                <a:ea typeface="Calibri"/>
                <a:cs typeface="Calibri"/>
                <a:sym typeface="Calibri"/>
              </a:rPr>
              <a:t>Transfer files :</a:t>
            </a:r>
            <a:endParaRPr sz="1600">
              <a:solidFill>
                <a:schemeClr val="dk1"/>
              </a:solidFill>
              <a:latin typeface="Calibri"/>
              <a:ea typeface="Calibri"/>
              <a:cs typeface="Calibri"/>
              <a:sym typeface="Calibri"/>
            </a:endParaRPr>
          </a:p>
          <a:p>
            <a:pPr indent="457200" lvl="0" marL="0" rtl="0" algn="l">
              <a:lnSpc>
                <a:spcPct val="100000"/>
              </a:lnSpc>
              <a:spcBef>
                <a:spcPts val="1200"/>
              </a:spcBef>
              <a:spcAft>
                <a:spcPts val="0"/>
              </a:spcAft>
              <a:buNone/>
            </a:pPr>
            <a:r>
              <a:rPr lang="en-GB" sz="1600">
                <a:solidFill>
                  <a:schemeClr val="dk1"/>
                </a:solidFill>
                <a:highlight>
                  <a:schemeClr val="lt1"/>
                </a:highlight>
                <a:latin typeface="Calibri"/>
                <a:ea typeface="Calibri"/>
                <a:cs typeface="Calibri"/>
                <a:sym typeface="Calibri"/>
              </a:rPr>
              <a:t>scp saved_model pi@192.168.1.3:</a:t>
            </a:r>
            <a:endParaRPr sz="1600">
              <a:solidFill>
                <a:schemeClr val="dk1"/>
              </a:solidFill>
              <a:highlight>
                <a:schemeClr val="lt1"/>
              </a:highlight>
              <a:latin typeface="Calibri"/>
              <a:ea typeface="Calibri"/>
              <a:cs typeface="Calibri"/>
              <a:sym typeface="Calibri"/>
            </a:endParaRPr>
          </a:p>
          <a:p>
            <a:pPr indent="-330200" lvl="0" marL="457200" rtl="0" algn="l">
              <a:lnSpc>
                <a:spcPct val="150000"/>
              </a:lnSpc>
              <a:spcBef>
                <a:spcPts val="600"/>
              </a:spcBef>
              <a:spcAft>
                <a:spcPts val="0"/>
              </a:spcAft>
              <a:buClr>
                <a:schemeClr val="dk1"/>
              </a:buClr>
              <a:buSzPts val="1600"/>
              <a:buFont typeface="Calibri"/>
              <a:buChar char="●"/>
            </a:pPr>
            <a:r>
              <a:rPr lang="en-GB" sz="1600">
                <a:solidFill>
                  <a:schemeClr val="dk1"/>
                </a:solidFill>
                <a:highlight>
                  <a:schemeClr val="lt1"/>
                </a:highlight>
                <a:latin typeface="Calibri"/>
                <a:ea typeface="Calibri"/>
                <a:cs typeface="Calibri"/>
                <a:sym typeface="Calibri"/>
              </a:rPr>
              <a:t>Then using the tensorflow load module (load_model) we loaded the model on Raspberry Pi and provided the input to the model which has the dimension of 230x32. The model accordingly classifies the input and provides us the class number. </a:t>
            </a:r>
            <a:endParaRPr b="1" sz="1400">
              <a:solidFill>
                <a:schemeClr val="dk1"/>
              </a:solidFill>
              <a:latin typeface="Calibri"/>
              <a:ea typeface="Calibri"/>
              <a:cs typeface="Calibri"/>
              <a:sym typeface="Calibri"/>
            </a:endParaRPr>
          </a:p>
          <a:p>
            <a:pPr indent="0" lvl="0" marL="0" rtl="0" algn="l">
              <a:spcBef>
                <a:spcPts val="600"/>
              </a:spcBef>
              <a:spcAft>
                <a:spcPts val="0"/>
              </a:spcAft>
              <a:buNone/>
            </a:pPr>
            <a:r>
              <a:t/>
            </a:r>
            <a:endParaRPr b="1" sz="1600">
              <a:solidFill>
                <a:srgbClr val="000000"/>
              </a:solidFill>
            </a:endParaRPr>
          </a:p>
          <a:p>
            <a:pPr indent="0" lvl="0" marL="457200" rtl="0" algn="l">
              <a:lnSpc>
                <a:spcPct val="158000"/>
              </a:lnSpc>
              <a:spcBef>
                <a:spcPts val="1600"/>
              </a:spcBef>
              <a:spcAft>
                <a:spcPts val="0"/>
              </a:spcAft>
              <a:buNone/>
            </a:pPr>
            <a:r>
              <a:t/>
            </a:r>
            <a:endParaRPr sz="1600">
              <a:solidFill>
                <a:srgbClr val="000000"/>
              </a:solidFill>
              <a:highlight>
                <a:srgbClr val="FFFFFF"/>
              </a:highlight>
            </a:endParaRPr>
          </a:p>
          <a:p>
            <a:pPr indent="0" lvl="0" marL="457200" rtl="0" algn="l">
              <a:spcBef>
                <a:spcPts val="3600"/>
              </a:spcBef>
              <a:spcAft>
                <a:spcPts val="0"/>
              </a:spcAft>
              <a:buNone/>
            </a:pPr>
            <a:r>
              <a:t/>
            </a:r>
            <a:endParaRPr sz="1600">
              <a:solidFill>
                <a:srgbClr val="000000"/>
              </a:solidFill>
              <a:highlight>
                <a:srgbClr val="FFFFFF"/>
              </a:highlight>
            </a:endParaRPr>
          </a:p>
          <a:p>
            <a:pPr indent="0" lvl="0" marL="914400" rtl="0" algn="l">
              <a:spcBef>
                <a:spcPts val="1600"/>
              </a:spcBef>
              <a:spcAft>
                <a:spcPts val="1600"/>
              </a:spcAft>
              <a:buNone/>
            </a:pPr>
            <a:r>
              <a:t/>
            </a:r>
            <a:endParaRPr sz="1600">
              <a:solidFill>
                <a:srgbClr val="000000"/>
              </a:solidFill>
            </a:endParaRPr>
          </a:p>
        </p:txBody>
      </p:sp>
      <p:pic>
        <p:nvPicPr>
          <p:cNvPr descr="pes logo.png" id="994" name="Google Shape;994;p61"/>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995" name="Google Shape;995;p61"/>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996" name="Google Shape;996;p61"/>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997" name="Google Shape;997;p61"/>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998" name="Google Shape;998;p61"/>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62"/>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INSTALLING MODULES</a:t>
            </a:r>
            <a:endParaRPr b="1" sz="2800">
              <a:solidFill>
                <a:srgbClr val="000000"/>
              </a:solidFill>
            </a:endParaRPr>
          </a:p>
        </p:txBody>
      </p:sp>
      <p:sp>
        <p:nvSpPr>
          <p:cNvPr id="1004" name="Google Shape;1004;p62"/>
          <p:cNvSpPr txBox="1"/>
          <p:nvPr/>
        </p:nvSpPr>
        <p:spPr>
          <a:xfrm>
            <a:off x="427925" y="1312975"/>
            <a:ext cx="8520600" cy="3344100"/>
          </a:xfrm>
          <a:prstGeom prst="rect">
            <a:avLst/>
          </a:prstGeom>
          <a:noFill/>
          <a:ln>
            <a:noFill/>
          </a:ln>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Calibri"/>
              <a:buChar char="●"/>
            </a:pPr>
            <a:r>
              <a:rPr lang="en-GB" sz="2000">
                <a:latin typeface="Calibri"/>
                <a:ea typeface="Calibri"/>
                <a:cs typeface="Calibri"/>
                <a:sym typeface="Calibri"/>
              </a:rPr>
              <a:t>Cmake</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Libjpeg-dev,Libpng-dev,Libtiff-dev</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highlight>
                  <a:srgbClr val="FFFFFF"/>
                </a:highlight>
                <a:latin typeface="Calibri"/>
                <a:ea typeface="Calibri"/>
                <a:cs typeface="Calibri"/>
                <a:sym typeface="Calibri"/>
              </a:rPr>
              <a:t>Libavcodec-dev,Libavformat-dev,Libswscale-dev,Libv4l-dev</a:t>
            </a:r>
            <a:endParaRPr sz="2000">
              <a:highlight>
                <a:srgbClr val="FFFFFF"/>
              </a:highlight>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Libxvidcore-dev,Libx264-dev</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Libgtk-3-dev</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Libatlas-base-dev gfortran</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python3-dev</a:t>
            </a:r>
            <a:endParaRPr sz="2000">
              <a:latin typeface="Calibri"/>
              <a:ea typeface="Calibri"/>
              <a:cs typeface="Calibri"/>
              <a:sym typeface="Calibri"/>
            </a:endParaRPr>
          </a:p>
          <a:p>
            <a:pPr indent="-355600" lvl="0" marL="457200" rtl="0" algn="l">
              <a:lnSpc>
                <a:spcPct val="115000"/>
              </a:lnSpc>
              <a:spcBef>
                <a:spcPts val="0"/>
              </a:spcBef>
              <a:spcAft>
                <a:spcPts val="0"/>
              </a:spcAft>
              <a:buSzPts val="2000"/>
              <a:buFont typeface="Calibri"/>
              <a:buChar char="●"/>
            </a:pPr>
            <a:r>
              <a:rPr lang="en-GB" sz="2000">
                <a:latin typeface="Calibri"/>
                <a:ea typeface="Calibri"/>
                <a:cs typeface="Calibri"/>
                <a:sym typeface="Calibri"/>
              </a:rPr>
              <a:t>OpenCV</a:t>
            </a:r>
            <a:endParaRPr sz="2000">
              <a:latin typeface="Calibri"/>
              <a:ea typeface="Calibri"/>
              <a:cs typeface="Calibri"/>
              <a:sym typeface="Calibri"/>
            </a:endParaRPr>
          </a:p>
          <a:p>
            <a:pPr indent="0" lvl="0" marL="0" rtl="0" algn="l">
              <a:spcBef>
                <a:spcPts val="0"/>
              </a:spcBef>
              <a:spcAft>
                <a:spcPts val="0"/>
              </a:spcAft>
              <a:buNone/>
            </a:pPr>
            <a:r>
              <a:t/>
            </a:r>
            <a:endParaRPr sz="2000">
              <a:latin typeface="Calibri"/>
              <a:ea typeface="Calibri"/>
              <a:cs typeface="Calibri"/>
              <a:sym typeface="Calibri"/>
            </a:endParaRPr>
          </a:p>
        </p:txBody>
      </p:sp>
      <p:pic>
        <p:nvPicPr>
          <p:cNvPr descr="pes logo.png" id="1005" name="Google Shape;1005;p62"/>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06" name="Google Shape;1006;p62"/>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007" name="Google Shape;1007;p62"/>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08" name="Google Shape;1008;p62"/>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09" name="Google Shape;1009;p62"/>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3"/>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WORKFLOW</a:t>
            </a:r>
            <a:endParaRPr b="1" sz="2800">
              <a:solidFill>
                <a:srgbClr val="000000"/>
              </a:solidFill>
            </a:endParaRPr>
          </a:p>
        </p:txBody>
      </p:sp>
      <p:pic>
        <p:nvPicPr>
          <p:cNvPr descr="pes logo.png" id="1015" name="Google Shape;1015;p63"/>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16" name="Google Shape;1016;p63"/>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017" name="Google Shape;1017;p63"/>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18" name="Google Shape;1018;p63"/>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19" name="Google Shape;1019;p63"/>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020" name="Google Shape;1020;p63"/>
          <p:cNvSpPr txBox="1"/>
          <p:nvPr/>
        </p:nvSpPr>
        <p:spPr>
          <a:xfrm>
            <a:off x="791550" y="1492424"/>
            <a:ext cx="8061600" cy="321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rgbClr val="595959"/>
                </a:solidFill>
              </a:rPr>
              <a:t>     </a:t>
            </a:r>
            <a:endParaRPr sz="1800">
              <a:solidFill>
                <a:srgbClr val="595959"/>
              </a:solidFill>
            </a:endParaRPr>
          </a:p>
          <a:p>
            <a:pPr indent="0" lvl="0" marL="0" rtl="0" algn="l">
              <a:lnSpc>
                <a:spcPct val="115000"/>
              </a:lnSpc>
              <a:spcBef>
                <a:spcPts val="1600"/>
              </a:spcBef>
              <a:spcAft>
                <a:spcPts val="0"/>
              </a:spcAft>
              <a:buNone/>
            </a:pPr>
            <a:r>
              <a:rPr lang="en-GB" sz="1800">
                <a:solidFill>
                  <a:srgbClr val="595959"/>
                </a:solidFill>
              </a:rPr>
              <a:t>    </a:t>
            </a:r>
            <a:endParaRPr sz="1800">
              <a:solidFill>
                <a:srgbClr val="595959"/>
              </a:solidFill>
            </a:endParaRPr>
          </a:p>
          <a:p>
            <a:pPr indent="0" lvl="0" marL="0" rtl="0" algn="l">
              <a:lnSpc>
                <a:spcPct val="115000"/>
              </a:lnSpc>
              <a:spcBef>
                <a:spcPts val="1600"/>
              </a:spcBef>
              <a:spcAft>
                <a:spcPts val="1600"/>
              </a:spcAft>
              <a:buNone/>
            </a:pPr>
            <a:r>
              <a:t/>
            </a:r>
            <a:endParaRPr sz="1800">
              <a:solidFill>
                <a:srgbClr val="595959"/>
              </a:solidFill>
            </a:endParaRPr>
          </a:p>
        </p:txBody>
      </p:sp>
      <p:sp>
        <p:nvSpPr>
          <p:cNvPr id="1021" name="Google Shape;1021;p63"/>
          <p:cNvSpPr/>
          <p:nvPr/>
        </p:nvSpPr>
        <p:spPr>
          <a:xfrm>
            <a:off x="1048375" y="1449675"/>
            <a:ext cx="1333200" cy="623700"/>
          </a:xfrm>
          <a:prstGeom prst="rect">
            <a:avLst/>
          </a:prstGeom>
          <a:solidFill>
            <a:srgbClr val="F3F3F3"/>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3"/>
          <p:cNvSpPr txBox="1"/>
          <p:nvPr/>
        </p:nvSpPr>
        <p:spPr>
          <a:xfrm>
            <a:off x="949527" y="1492425"/>
            <a:ext cx="1530900" cy="5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Calibri"/>
                <a:ea typeface="Calibri"/>
                <a:cs typeface="Calibri"/>
                <a:sym typeface="Calibri"/>
              </a:rPr>
              <a:t>Capture video through pi camera </a:t>
            </a:r>
            <a:endParaRPr b="1" sz="1300">
              <a:latin typeface="Calibri"/>
              <a:ea typeface="Calibri"/>
              <a:cs typeface="Calibri"/>
              <a:sym typeface="Calibri"/>
            </a:endParaRPr>
          </a:p>
        </p:txBody>
      </p:sp>
      <p:sp>
        <p:nvSpPr>
          <p:cNvPr id="1023" name="Google Shape;1023;p63"/>
          <p:cNvSpPr/>
          <p:nvPr/>
        </p:nvSpPr>
        <p:spPr>
          <a:xfrm>
            <a:off x="2728725" y="1450888"/>
            <a:ext cx="12774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3"/>
          <p:cNvSpPr txBox="1"/>
          <p:nvPr/>
        </p:nvSpPr>
        <p:spPr>
          <a:xfrm>
            <a:off x="2745488" y="1382300"/>
            <a:ext cx="1243800" cy="46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Calibri"/>
                <a:ea typeface="Calibri"/>
                <a:cs typeface="Calibri"/>
                <a:sym typeface="Calibri"/>
              </a:rPr>
              <a:t>Get image frames from video</a:t>
            </a:r>
            <a:endParaRPr b="1" sz="1300">
              <a:latin typeface="Calibri"/>
              <a:ea typeface="Calibri"/>
              <a:cs typeface="Calibri"/>
              <a:sym typeface="Calibri"/>
            </a:endParaRPr>
          </a:p>
        </p:txBody>
      </p:sp>
      <p:sp>
        <p:nvSpPr>
          <p:cNvPr id="1025" name="Google Shape;1025;p63"/>
          <p:cNvSpPr/>
          <p:nvPr/>
        </p:nvSpPr>
        <p:spPr>
          <a:xfrm>
            <a:off x="4353425" y="1455600"/>
            <a:ext cx="12438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3"/>
          <p:cNvSpPr txBox="1"/>
          <p:nvPr/>
        </p:nvSpPr>
        <p:spPr>
          <a:xfrm>
            <a:off x="4313875" y="1374200"/>
            <a:ext cx="1277400" cy="69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Convert BGR color space to HSV color space</a:t>
            </a:r>
            <a:endParaRPr b="1" sz="1200">
              <a:latin typeface="Calibri"/>
              <a:ea typeface="Calibri"/>
              <a:cs typeface="Calibri"/>
              <a:sym typeface="Calibri"/>
            </a:endParaRPr>
          </a:p>
        </p:txBody>
      </p:sp>
      <p:sp>
        <p:nvSpPr>
          <p:cNvPr id="1027" name="Google Shape;1027;p63"/>
          <p:cNvSpPr/>
          <p:nvPr/>
        </p:nvSpPr>
        <p:spPr>
          <a:xfrm>
            <a:off x="5915850" y="1469000"/>
            <a:ext cx="12438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3"/>
          <p:cNvSpPr txBox="1"/>
          <p:nvPr/>
        </p:nvSpPr>
        <p:spPr>
          <a:xfrm>
            <a:off x="5944525" y="1382302"/>
            <a:ext cx="1243800" cy="7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Define the range and create mask</a:t>
            </a:r>
            <a:endParaRPr b="1">
              <a:latin typeface="Calibri"/>
              <a:ea typeface="Calibri"/>
              <a:cs typeface="Calibri"/>
              <a:sym typeface="Calibri"/>
            </a:endParaRPr>
          </a:p>
        </p:txBody>
      </p:sp>
      <p:sp>
        <p:nvSpPr>
          <p:cNvPr id="1029" name="Google Shape;1029;p63"/>
          <p:cNvSpPr/>
          <p:nvPr/>
        </p:nvSpPr>
        <p:spPr>
          <a:xfrm>
            <a:off x="5982325" y="3366300"/>
            <a:ext cx="13332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3"/>
          <p:cNvSpPr txBox="1"/>
          <p:nvPr/>
        </p:nvSpPr>
        <p:spPr>
          <a:xfrm>
            <a:off x="5984490" y="3409043"/>
            <a:ext cx="1388400" cy="5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Dilation</a:t>
            </a:r>
            <a:endParaRPr b="1">
              <a:latin typeface="Calibri"/>
              <a:ea typeface="Calibri"/>
              <a:cs typeface="Calibri"/>
              <a:sym typeface="Calibri"/>
            </a:endParaRPr>
          </a:p>
        </p:txBody>
      </p:sp>
      <p:sp>
        <p:nvSpPr>
          <p:cNvPr id="1031" name="Google Shape;1031;p63"/>
          <p:cNvSpPr/>
          <p:nvPr/>
        </p:nvSpPr>
        <p:spPr>
          <a:xfrm>
            <a:off x="4323049" y="3369700"/>
            <a:ext cx="12438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3"/>
          <p:cNvSpPr txBox="1"/>
          <p:nvPr/>
        </p:nvSpPr>
        <p:spPr>
          <a:xfrm>
            <a:off x="4249555" y="3297000"/>
            <a:ext cx="1463700" cy="46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200">
                <a:latin typeface="Calibri"/>
                <a:ea typeface="Calibri"/>
                <a:cs typeface="Calibri"/>
                <a:sym typeface="Calibri"/>
              </a:rPr>
              <a:t>Bitwise and between image frame and mask</a:t>
            </a:r>
            <a:endParaRPr b="1" sz="1200">
              <a:latin typeface="Calibri"/>
              <a:ea typeface="Calibri"/>
              <a:cs typeface="Calibri"/>
              <a:sym typeface="Calibri"/>
            </a:endParaRPr>
          </a:p>
        </p:txBody>
      </p:sp>
      <p:sp>
        <p:nvSpPr>
          <p:cNvPr id="1033" name="Google Shape;1033;p63"/>
          <p:cNvSpPr/>
          <p:nvPr/>
        </p:nvSpPr>
        <p:spPr>
          <a:xfrm>
            <a:off x="2736708" y="3366291"/>
            <a:ext cx="1243800" cy="623700"/>
          </a:xfrm>
          <a:prstGeom prst="rect">
            <a:avLst/>
          </a:prstGeom>
          <a:solidFill>
            <a:srgbClr val="EFEFEF"/>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3"/>
          <p:cNvSpPr txBox="1"/>
          <p:nvPr/>
        </p:nvSpPr>
        <p:spPr>
          <a:xfrm>
            <a:off x="2685714" y="3366300"/>
            <a:ext cx="1333200" cy="6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Create contour to track color</a:t>
            </a:r>
            <a:endParaRPr b="1">
              <a:latin typeface="Calibri"/>
              <a:ea typeface="Calibri"/>
              <a:cs typeface="Calibri"/>
              <a:sym typeface="Calibri"/>
            </a:endParaRPr>
          </a:p>
        </p:txBody>
      </p:sp>
      <p:sp>
        <p:nvSpPr>
          <p:cNvPr id="1035" name="Google Shape;1035;p63"/>
          <p:cNvSpPr/>
          <p:nvPr/>
        </p:nvSpPr>
        <p:spPr>
          <a:xfrm>
            <a:off x="1048376" y="3369700"/>
            <a:ext cx="1333200" cy="623700"/>
          </a:xfrm>
          <a:prstGeom prst="rect">
            <a:avLst/>
          </a:prstGeom>
          <a:solidFill>
            <a:srgbClr val="EEEEEE"/>
          </a:solidFill>
          <a:ln cap="flat" cmpd="sng" w="2857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3"/>
          <p:cNvSpPr txBox="1"/>
          <p:nvPr/>
        </p:nvSpPr>
        <p:spPr>
          <a:xfrm>
            <a:off x="993156" y="3443700"/>
            <a:ext cx="1388400" cy="46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Calibri"/>
                <a:ea typeface="Calibri"/>
                <a:cs typeface="Calibri"/>
                <a:sym typeface="Calibri"/>
              </a:rPr>
              <a:t>Color detection</a:t>
            </a:r>
            <a:endParaRPr b="1">
              <a:latin typeface="Calibri"/>
              <a:ea typeface="Calibri"/>
              <a:cs typeface="Calibri"/>
              <a:sym typeface="Calibri"/>
            </a:endParaRPr>
          </a:p>
        </p:txBody>
      </p:sp>
      <p:cxnSp>
        <p:nvCxnSpPr>
          <p:cNvPr id="1037" name="Google Shape;1037;p63"/>
          <p:cNvCxnSpPr>
            <a:stCxn id="1021" idx="3"/>
            <a:endCxn id="1023" idx="1"/>
          </p:cNvCxnSpPr>
          <p:nvPr/>
        </p:nvCxnSpPr>
        <p:spPr>
          <a:xfrm>
            <a:off x="2381575" y="1761525"/>
            <a:ext cx="347100" cy="1200"/>
          </a:xfrm>
          <a:prstGeom prst="straightConnector1">
            <a:avLst/>
          </a:prstGeom>
          <a:noFill/>
          <a:ln cap="flat" cmpd="sng" w="9525">
            <a:solidFill>
              <a:srgbClr val="595959"/>
            </a:solidFill>
            <a:prstDash val="solid"/>
            <a:round/>
            <a:headEnd len="med" w="med" type="none"/>
            <a:tailEnd len="med" w="med" type="triangle"/>
          </a:ln>
        </p:spPr>
      </p:cxnSp>
      <p:cxnSp>
        <p:nvCxnSpPr>
          <p:cNvPr id="1038" name="Google Shape;1038;p63"/>
          <p:cNvCxnSpPr>
            <a:stCxn id="1023" idx="3"/>
            <a:endCxn id="1025" idx="1"/>
          </p:cNvCxnSpPr>
          <p:nvPr/>
        </p:nvCxnSpPr>
        <p:spPr>
          <a:xfrm>
            <a:off x="4006125" y="1762738"/>
            <a:ext cx="347400" cy="4800"/>
          </a:xfrm>
          <a:prstGeom prst="straightConnector1">
            <a:avLst/>
          </a:prstGeom>
          <a:noFill/>
          <a:ln cap="flat" cmpd="sng" w="9525">
            <a:solidFill>
              <a:srgbClr val="595959"/>
            </a:solidFill>
            <a:prstDash val="solid"/>
            <a:round/>
            <a:headEnd len="med" w="med" type="none"/>
            <a:tailEnd len="med" w="med" type="triangle"/>
          </a:ln>
        </p:spPr>
      </p:cxnSp>
      <p:cxnSp>
        <p:nvCxnSpPr>
          <p:cNvPr id="1039" name="Google Shape;1039;p63"/>
          <p:cNvCxnSpPr>
            <a:stCxn id="1025" idx="3"/>
            <a:endCxn id="1027" idx="1"/>
          </p:cNvCxnSpPr>
          <p:nvPr/>
        </p:nvCxnSpPr>
        <p:spPr>
          <a:xfrm>
            <a:off x="5597225" y="1767450"/>
            <a:ext cx="318600" cy="13500"/>
          </a:xfrm>
          <a:prstGeom prst="straightConnector1">
            <a:avLst/>
          </a:prstGeom>
          <a:noFill/>
          <a:ln cap="flat" cmpd="sng" w="9525">
            <a:solidFill>
              <a:srgbClr val="595959"/>
            </a:solidFill>
            <a:prstDash val="solid"/>
            <a:round/>
            <a:headEnd len="med" w="med" type="none"/>
            <a:tailEnd len="med" w="med" type="triangle"/>
          </a:ln>
        </p:spPr>
      </p:cxnSp>
      <p:cxnSp>
        <p:nvCxnSpPr>
          <p:cNvPr id="1040" name="Google Shape;1040;p63"/>
          <p:cNvCxnSpPr>
            <a:stCxn id="1027" idx="3"/>
          </p:cNvCxnSpPr>
          <p:nvPr/>
        </p:nvCxnSpPr>
        <p:spPr>
          <a:xfrm>
            <a:off x="7159650" y="1780850"/>
            <a:ext cx="628500" cy="4500"/>
          </a:xfrm>
          <a:prstGeom prst="straightConnector1">
            <a:avLst/>
          </a:prstGeom>
          <a:noFill/>
          <a:ln cap="flat" cmpd="sng" w="9525">
            <a:solidFill>
              <a:srgbClr val="595959"/>
            </a:solidFill>
            <a:prstDash val="solid"/>
            <a:round/>
            <a:headEnd len="med" w="med" type="none"/>
            <a:tailEnd len="med" w="med" type="triangle"/>
          </a:ln>
        </p:spPr>
      </p:cxnSp>
      <p:cxnSp>
        <p:nvCxnSpPr>
          <p:cNvPr id="1041" name="Google Shape;1041;p63"/>
          <p:cNvCxnSpPr>
            <a:endCxn id="1029" idx="3"/>
          </p:cNvCxnSpPr>
          <p:nvPr/>
        </p:nvCxnSpPr>
        <p:spPr>
          <a:xfrm rot="10800000">
            <a:off x="7315525" y="3678150"/>
            <a:ext cx="467700" cy="6600"/>
          </a:xfrm>
          <a:prstGeom prst="straightConnector1">
            <a:avLst/>
          </a:prstGeom>
          <a:noFill/>
          <a:ln cap="flat" cmpd="sng" w="9525">
            <a:solidFill>
              <a:srgbClr val="595959"/>
            </a:solidFill>
            <a:prstDash val="solid"/>
            <a:round/>
            <a:headEnd len="med" w="med" type="none"/>
            <a:tailEnd len="med" w="med" type="triangle"/>
          </a:ln>
        </p:spPr>
      </p:cxnSp>
      <p:cxnSp>
        <p:nvCxnSpPr>
          <p:cNvPr id="1042" name="Google Shape;1042;p63"/>
          <p:cNvCxnSpPr>
            <a:stCxn id="1029" idx="1"/>
            <a:endCxn id="1031" idx="3"/>
          </p:cNvCxnSpPr>
          <p:nvPr/>
        </p:nvCxnSpPr>
        <p:spPr>
          <a:xfrm flipH="1">
            <a:off x="5566825" y="3678150"/>
            <a:ext cx="415500" cy="3300"/>
          </a:xfrm>
          <a:prstGeom prst="straightConnector1">
            <a:avLst/>
          </a:prstGeom>
          <a:noFill/>
          <a:ln cap="flat" cmpd="sng" w="9525">
            <a:solidFill>
              <a:srgbClr val="595959"/>
            </a:solidFill>
            <a:prstDash val="solid"/>
            <a:round/>
            <a:headEnd len="med" w="med" type="none"/>
            <a:tailEnd len="med" w="med" type="triangle"/>
          </a:ln>
        </p:spPr>
      </p:cxnSp>
      <p:cxnSp>
        <p:nvCxnSpPr>
          <p:cNvPr id="1043" name="Google Shape;1043;p63"/>
          <p:cNvCxnSpPr>
            <a:stCxn id="1031" idx="1"/>
            <a:endCxn id="1033" idx="3"/>
          </p:cNvCxnSpPr>
          <p:nvPr/>
        </p:nvCxnSpPr>
        <p:spPr>
          <a:xfrm rot="10800000">
            <a:off x="3980449" y="3678250"/>
            <a:ext cx="342600" cy="3300"/>
          </a:xfrm>
          <a:prstGeom prst="straightConnector1">
            <a:avLst/>
          </a:prstGeom>
          <a:noFill/>
          <a:ln cap="flat" cmpd="sng" w="9525">
            <a:solidFill>
              <a:srgbClr val="595959"/>
            </a:solidFill>
            <a:prstDash val="solid"/>
            <a:round/>
            <a:headEnd len="med" w="med" type="none"/>
            <a:tailEnd len="med" w="med" type="triangle"/>
          </a:ln>
        </p:spPr>
      </p:cxnSp>
      <p:cxnSp>
        <p:nvCxnSpPr>
          <p:cNvPr id="1044" name="Google Shape;1044;p63"/>
          <p:cNvCxnSpPr>
            <a:stCxn id="1033" idx="1"/>
            <a:endCxn id="1035" idx="3"/>
          </p:cNvCxnSpPr>
          <p:nvPr/>
        </p:nvCxnSpPr>
        <p:spPr>
          <a:xfrm flipH="1">
            <a:off x="2381508" y="3678141"/>
            <a:ext cx="355200" cy="3300"/>
          </a:xfrm>
          <a:prstGeom prst="straightConnector1">
            <a:avLst/>
          </a:prstGeom>
          <a:noFill/>
          <a:ln cap="flat" cmpd="sng" w="9525">
            <a:solidFill>
              <a:srgbClr val="595959"/>
            </a:solidFill>
            <a:prstDash val="solid"/>
            <a:round/>
            <a:headEnd len="med" w="med" type="none"/>
            <a:tailEnd len="med" w="med" type="triangle"/>
          </a:ln>
        </p:spPr>
      </p:cxnSp>
      <p:cxnSp>
        <p:nvCxnSpPr>
          <p:cNvPr id="1045" name="Google Shape;1045;p63"/>
          <p:cNvCxnSpPr/>
          <p:nvPr/>
        </p:nvCxnSpPr>
        <p:spPr>
          <a:xfrm flipH="1" rot="-5400000">
            <a:off x="6839400" y="2740638"/>
            <a:ext cx="1906800" cy="4500"/>
          </a:xfrm>
          <a:prstGeom prst="bentConnector3">
            <a:avLst>
              <a:gd fmla="val 50000"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64"/>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OBJECT COLOR DETECTION</a:t>
            </a:r>
            <a:endParaRPr b="1" sz="2800">
              <a:solidFill>
                <a:srgbClr val="000000"/>
              </a:solidFill>
            </a:endParaRPr>
          </a:p>
        </p:txBody>
      </p:sp>
      <p:pic>
        <p:nvPicPr>
          <p:cNvPr descr="pes logo.png" id="1051" name="Google Shape;1051;p64"/>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52" name="Google Shape;1052;p64"/>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053" name="Google Shape;1053;p64"/>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54" name="Google Shape;1054;p64"/>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55" name="Google Shape;1055;p64"/>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1056" name="Google Shape;1056;p64"/>
          <p:cNvPicPr preferRelativeResize="0"/>
          <p:nvPr/>
        </p:nvPicPr>
        <p:blipFill>
          <a:blip r:embed="rId5">
            <a:alphaModFix/>
          </a:blip>
          <a:stretch>
            <a:fillRect/>
          </a:stretch>
        </p:blipFill>
        <p:spPr>
          <a:xfrm>
            <a:off x="704075" y="1920325"/>
            <a:ext cx="3043747" cy="1521873"/>
          </a:xfrm>
          <a:prstGeom prst="rect">
            <a:avLst/>
          </a:prstGeom>
          <a:noFill/>
          <a:ln>
            <a:noFill/>
          </a:ln>
        </p:spPr>
      </p:pic>
      <p:pic>
        <p:nvPicPr>
          <p:cNvPr id="1057" name="Google Shape;1057;p64"/>
          <p:cNvPicPr preferRelativeResize="0"/>
          <p:nvPr/>
        </p:nvPicPr>
        <p:blipFill>
          <a:blip r:embed="rId6">
            <a:alphaModFix/>
          </a:blip>
          <a:stretch>
            <a:fillRect/>
          </a:stretch>
        </p:blipFill>
        <p:spPr>
          <a:xfrm>
            <a:off x="5288025" y="1865576"/>
            <a:ext cx="2801490" cy="1631375"/>
          </a:xfrm>
          <a:prstGeom prst="rect">
            <a:avLst/>
          </a:prstGeom>
          <a:noFill/>
          <a:ln>
            <a:noFill/>
          </a:ln>
        </p:spPr>
      </p:pic>
      <p:sp>
        <p:nvSpPr>
          <p:cNvPr id="1058" name="Google Shape;1058;p64"/>
          <p:cNvSpPr txBox="1"/>
          <p:nvPr/>
        </p:nvSpPr>
        <p:spPr>
          <a:xfrm>
            <a:off x="725475" y="3627125"/>
            <a:ext cx="289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59" name="Google Shape;1059;p64"/>
          <p:cNvSpPr txBox="1"/>
          <p:nvPr/>
        </p:nvSpPr>
        <p:spPr>
          <a:xfrm>
            <a:off x="877450" y="3496950"/>
            <a:ext cx="2697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Setup for colour detection</a:t>
            </a:r>
            <a:endParaRPr/>
          </a:p>
        </p:txBody>
      </p:sp>
      <p:sp>
        <p:nvSpPr>
          <p:cNvPr id="1060" name="Google Shape;1060;p64"/>
          <p:cNvSpPr txBox="1"/>
          <p:nvPr/>
        </p:nvSpPr>
        <p:spPr>
          <a:xfrm>
            <a:off x="4755175" y="3561175"/>
            <a:ext cx="4036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300"/>
              <a:t>Image showing the output of detected red coloured object</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9"/>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OBJECTIVE</a:t>
            </a:r>
            <a:endParaRPr b="1" sz="2800">
              <a:solidFill>
                <a:srgbClr val="000000"/>
              </a:solidFill>
            </a:endParaRPr>
          </a:p>
        </p:txBody>
      </p:sp>
      <p:sp>
        <p:nvSpPr>
          <p:cNvPr id="145" name="Google Shape;145;p29"/>
          <p:cNvSpPr txBox="1"/>
          <p:nvPr/>
        </p:nvSpPr>
        <p:spPr>
          <a:xfrm>
            <a:off x="427925" y="1312975"/>
            <a:ext cx="8520600" cy="3344100"/>
          </a:xfrm>
          <a:prstGeom prst="rect">
            <a:avLst/>
          </a:prstGeom>
          <a:noFill/>
          <a:ln>
            <a:noFill/>
          </a:ln>
        </p:spPr>
        <p:txBody>
          <a:bodyPr anchorCtr="0" anchor="t" bIns="91425" lIns="91425" spcFirstLastPara="1" rIns="91425" wrap="square" tIns="91425">
            <a:normAutofit/>
          </a:bodyPr>
          <a:lstStyle/>
          <a:p>
            <a:pPr indent="0" lvl="0" marL="457200" rtl="0" algn="l">
              <a:spcBef>
                <a:spcPts val="0"/>
              </a:spcBef>
              <a:spcAft>
                <a:spcPts val="0"/>
              </a:spcAft>
              <a:buNone/>
            </a:pPr>
            <a:r>
              <a:t/>
            </a:r>
            <a:endParaRPr sz="1500">
              <a:solidFill>
                <a:srgbClr val="000000"/>
              </a:solidFill>
            </a:endParaRPr>
          </a:p>
          <a:p>
            <a:pPr indent="0" lvl="0" marL="457200" rtl="0" algn="l">
              <a:spcBef>
                <a:spcPts val="0"/>
              </a:spcBef>
              <a:spcAft>
                <a:spcPts val="0"/>
              </a:spcAft>
              <a:buNone/>
            </a:pPr>
            <a:r>
              <a:t/>
            </a:r>
            <a:endParaRPr sz="1500">
              <a:solidFill>
                <a:srgbClr val="000000"/>
              </a:solidFill>
            </a:endParaRPr>
          </a:p>
          <a:p>
            <a:pPr indent="0" lvl="0" marL="0" rtl="0" algn="l">
              <a:spcBef>
                <a:spcPts val="0"/>
              </a:spcBef>
              <a:spcAft>
                <a:spcPts val="0"/>
              </a:spcAft>
              <a:buNone/>
            </a:pPr>
            <a:r>
              <a:t/>
            </a:r>
            <a:endParaRPr sz="1500">
              <a:solidFill>
                <a:srgbClr val="000000"/>
              </a:solidFill>
            </a:endParaRPr>
          </a:p>
          <a:p>
            <a:pPr indent="0" lvl="0" marL="0" rtl="0" algn="l">
              <a:lnSpc>
                <a:spcPct val="115000"/>
              </a:lnSpc>
              <a:spcBef>
                <a:spcPts val="0"/>
              </a:spcBef>
              <a:spcAft>
                <a:spcPts val="1200"/>
              </a:spcAft>
              <a:buNone/>
            </a:pPr>
            <a:r>
              <a:t/>
            </a:r>
            <a:endParaRPr sz="1800">
              <a:solidFill>
                <a:srgbClr val="595959"/>
              </a:solidFill>
            </a:endParaRPr>
          </a:p>
        </p:txBody>
      </p:sp>
      <p:pic>
        <p:nvPicPr>
          <p:cNvPr descr="pes logo.png" id="146" name="Google Shape;146;p29"/>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47" name="Google Shape;147;p29"/>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48" name="Google Shape;148;p29"/>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49" name="Google Shape;149;p29"/>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50" name="Google Shape;150;p29"/>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51" name="Google Shape;151;p29"/>
          <p:cNvSpPr txBox="1"/>
          <p:nvPr/>
        </p:nvSpPr>
        <p:spPr>
          <a:xfrm>
            <a:off x="676500" y="1385200"/>
            <a:ext cx="74199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Calibri"/>
              <a:buChar char="●"/>
            </a:pPr>
            <a:r>
              <a:rPr b="1" lang="en-GB">
                <a:solidFill>
                  <a:schemeClr val="dk1"/>
                </a:solidFill>
                <a:latin typeface="Calibri"/>
                <a:ea typeface="Calibri"/>
                <a:cs typeface="Calibri"/>
                <a:sym typeface="Calibri"/>
              </a:rPr>
              <a:t>To use brain waves to control robotic arm movement:</a:t>
            </a:r>
            <a:endParaRPr b="1">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Pre-processing the dataset,</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classifying  and sending the classified signal output to robot for arm movement. </a:t>
            </a:r>
            <a:endParaRPr>
              <a:solidFill>
                <a:schemeClr val="dk1"/>
              </a:solidFill>
              <a:latin typeface="Calibri"/>
              <a:ea typeface="Calibri"/>
              <a:cs typeface="Calibri"/>
              <a:sym typeface="Calibri"/>
            </a:endParaRPr>
          </a:p>
          <a:p>
            <a:pPr indent="0" lvl="0" marL="914400" rtl="0" algn="l">
              <a:spcBef>
                <a:spcPts val="0"/>
              </a:spcBef>
              <a:spcAft>
                <a:spcPts val="0"/>
              </a:spcAft>
              <a:buNone/>
            </a:pPr>
            <a:r>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b="1" lang="en-GB">
                <a:solidFill>
                  <a:schemeClr val="dk1"/>
                </a:solidFill>
                <a:latin typeface="Calibri"/>
                <a:ea typeface="Calibri"/>
                <a:cs typeface="Calibri"/>
                <a:sym typeface="Calibri"/>
              </a:rPr>
              <a:t>Image processing for recognition of objects to pick and drop:</a:t>
            </a:r>
            <a:endParaRPr b="1">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This process involves object detection. </a:t>
            </a:r>
            <a:endParaRPr>
              <a:solidFill>
                <a:schemeClr val="dk1"/>
              </a:solidFill>
              <a:latin typeface="Calibri"/>
              <a:ea typeface="Calibri"/>
              <a:cs typeface="Calibri"/>
              <a:sym typeface="Calibri"/>
            </a:endParaRPr>
          </a:p>
          <a:p>
            <a:pPr indent="-317500" lvl="1" marL="9144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The robot will be able to </a:t>
            </a:r>
            <a:endParaRPr>
              <a:solidFill>
                <a:schemeClr val="dk1"/>
              </a:solidFill>
              <a:latin typeface="Calibri"/>
              <a:ea typeface="Calibri"/>
              <a:cs typeface="Calibri"/>
              <a:sym typeface="Calibri"/>
            </a:endParaRPr>
          </a:p>
          <a:p>
            <a:pPr indent="-317500" lvl="2" marL="13716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detect objects, </a:t>
            </a:r>
            <a:endParaRPr>
              <a:solidFill>
                <a:schemeClr val="dk1"/>
              </a:solidFill>
              <a:latin typeface="Calibri"/>
              <a:ea typeface="Calibri"/>
              <a:cs typeface="Calibri"/>
              <a:sym typeface="Calibri"/>
            </a:endParaRPr>
          </a:p>
          <a:p>
            <a:pPr indent="-317500" lvl="2" marL="13716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Avoid obstacles,</a:t>
            </a:r>
            <a:endParaRPr>
              <a:solidFill>
                <a:schemeClr val="dk1"/>
              </a:solidFill>
              <a:latin typeface="Calibri"/>
              <a:ea typeface="Calibri"/>
              <a:cs typeface="Calibri"/>
              <a:sym typeface="Calibri"/>
            </a:endParaRPr>
          </a:p>
          <a:p>
            <a:pPr indent="-317500" lvl="2" marL="13716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pick and drop the detected object.</a:t>
            </a:r>
            <a:endParaRPr>
              <a:solidFill>
                <a:schemeClr val="dk1"/>
              </a:solidFill>
              <a:latin typeface="Calibri"/>
              <a:ea typeface="Calibri"/>
              <a:cs typeface="Calibri"/>
              <a:sym typeface="Calibri"/>
            </a:endParaRPr>
          </a:p>
          <a:p>
            <a:pPr indent="0" lvl="0" marL="914400" rtl="0" algn="l">
              <a:spcBef>
                <a:spcPts val="0"/>
              </a:spcBef>
              <a:spcAft>
                <a:spcPts val="0"/>
              </a:spcAft>
              <a:buNone/>
            </a:pPr>
            <a:r>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GB">
                <a:solidFill>
                  <a:schemeClr val="dk1"/>
                </a:solidFill>
                <a:latin typeface="Calibri"/>
                <a:ea typeface="Calibri"/>
                <a:cs typeface="Calibri"/>
                <a:sym typeface="Calibri"/>
              </a:rPr>
              <a:t>The outcome of this process is movement of the robotic arm without any motion or gesture in the patients.</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b="1">
              <a:solidFill>
                <a:schemeClr val="dk1"/>
              </a:solidFill>
              <a:latin typeface="Calibri"/>
              <a:ea typeface="Calibri"/>
              <a:cs typeface="Calibri"/>
              <a:sym typeface="Calibri"/>
            </a:endParaRPr>
          </a:p>
          <a:p>
            <a:pPr indent="0" lvl="0" marL="914400" rtl="0" algn="l">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65"/>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DEMO</a:t>
            </a:r>
            <a:endParaRPr b="1" sz="2800">
              <a:solidFill>
                <a:srgbClr val="000000"/>
              </a:solidFill>
            </a:endParaRPr>
          </a:p>
        </p:txBody>
      </p:sp>
      <p:pic>
        <p:nvPicPr>
          <p:cNvPr descr="pes logo.png" id="1066" name="Google Shape;1066;p65"/>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67" name="Google Shape;1067;p65"/>
          <p:cNvPicPr preferRelativeResize="0"/>
          <p:nvPr/>
        </p:nvPicPr>
        <p:blipFill rotWithShape="1">
          <a:blip r:embed="rId4">
            <a:alphaModFix/>
          </a:blip>
          <a:srcRect b="0" l="0" r="0" t="0"/>
          <a:stretch/>
        </p:blipFill>
        <p:spPr>
          <a:xfrm>
            <a:off x="8034125" y="-112800"/>
            <a:ext cx="914400" cy="914400"/>
          </a:xfrm>
          <a:prstGeom prst="rect">
            <a:avLst/>
          </a:prstGeom>
          <a:noFill/>
          <a:ln>
            <a:noFill/>
          </a:ln>
        </p:spPr>
      </p:pic>
      <p:sp>
        <p:nvSpPr>
          <p:cNvPr id="1068" name="Google Shape;1068;p65"/>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69" name="Google Shape;1069;p65"/>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70" name="Google Shape;1070;p65"/>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1071" name="Google Shape;1071;p65" title="IMG_5575.MOV">
            <a:hlinkClick r:id="rId5"/>
          </p:cNvPr>
          <p:cNvPicPr preferRelativeResize="0"/>
          <p:nvPr/>
        </p:nvPicPr>
        <p:blipFill>
          <a:blip r:embed="rId6">
            <a:alphaModFix/>
          </a:blip>
          <a:stretch>
            <a:fillRect/>
          </a:stretch>
        </p:blipFill>
        <p:spPr>
          <a:xfrm>
            <a:off x="560100" y="1265038"/>
            <a:ext cx="5314200" cy="3113426"/>
          </a:xfrm>
          <a:prstGeom prst="rect">
            <a:avLst/>
          </a:prstGeom>
          <a:noFill/>
          <a:ln>
            <a:noFill/>
          </a:ln>
        </p:spPr>
      </p:pic>
      <p:pic>
        <p:nvPicPr>
          <p:cNvPr id="1072" name="Google Shape;1072;p65"/>
          <p:cNvPicPr preferRelativeResize="0"/>
          <p:nvPr/>
        </p:nvPicPr>
        <p:blipFill>
          <a:blip r:embed="rId7">
            <a:alphaModFix/>
          </a:blip>
          <a:stretch>
            <a:fillRect/>
          </a:stretch>
        </p:blipFill>
        <p:spPr>
          <a:xfrm>
            <a:off x="6359375" y="1894975"/>
            <a:ext cx="2380275" cy="1777517"/>
          </a:xfrm>
          <a:prstGeom prst="rect">
            <a:avLst/>
          </a:prstGeom>
          <a:noFill/>
          <a:ln>
            <a:noFill/>
          </a:ln>
        </p:spPr>
      </p:pic>
      <p:sp>
        <p:nvSpPr>
          <p:cNvPr id="1073" name="Google Shape;1073;p65"/>
          <p:cNvSpPr txBox="1"/>
          <p:nvPr/>
        </p:nvSpPr>
        <p:spPr>
          <a:xfrm>
            <a:off x="6325900" y="3771250"/>
            <a:ext cx="2380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200"/>
              <a:t>Snapshot of Raspberry Pi terminal</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1"/>
                                        </p:tgtEl>
                                        <p:attrNameLst>
                                          <p:attrName>style.visibility</p:attrName>
                                        </p:attrNameLst>
                                      </p:cBhvr>
                                      <p:to>
                                        <p:strVal val="visible"/>
                                      </p:to>
                                    </p:set>
                                    <p:animEffect filter="fade" transition="in">
                                      <p:cBhvr>
                                        <p:cTn dur="1000"/>
                                        <p:tgtEl>
                                          <p:spTgt spid="10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66"/>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DEMO</a:t>
            </a:r>
            <a:endParaRPr b="1" sz="2800">
              <a:solidFill>
                <a:srgbClr val="000000"/>
              </a:solidFill>
            </a:endParaRPr>
          </a:p>
        </p:txBody>
      </p:sp>
      <p:pic>
        <p:nvPicPr>
          <p:cNvPr descr="pes logo.png" id="1079" name="Google Shape;1079;p66"/>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80" name="Google Shape;1080;p66"/>
          <p:cNvPicPr preferRelativeResize="0"/>
          <p:nvPr/>
        </p:nvPicPr>
        <p:blipFill rotWithShape="1">
          <a:blip r:embed="rId4">
            <a:alphaModFix/>
          </a:blip>
          <a:srcRect b="0" l="0" r="0" t="0"/>
          <a:stretch/>
        </p:blipFill>
        <p:spPr>
          <a:xfrm>
            <a:off x="8034125" y="-112800"/>
            <a:ext cx="914400" cy="914400"/>
          </a:xfrm>
          <a:prstGeom prst="rect">
            <a:avLst/>
          </a:prstGeom>
          <a:noFill/>
          <a:ln>
            <a:noFill/>
          </a:ln>
        </p:spPr>
      </p:pic>
      <p:sp>
        <p:nvSpPr>
          <p:cNvPr id="1081" name="Google Shape;1081;p66"/>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82" name="Google Shape;1082;p66"/>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83" name="Google Shape;1083;p66"/>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pic>
        <p:nvPicPr>
          <p:cNvPr id="1084" name="Google Shape;1084;p66" title="IMG_5590.MOV">
            <a:hlinkClick r:id="rId5"/>
          </p:cNvPr>
          <p:cNvPicPr preferRelativeResize="0"/>
          <p:nvPr/>
        </p:nvPicPr>
        <p:blipFill>
          <a:blip r:embed="rId6">
            <a:alphaModFix/>
          </a:blip>
          <a:stretch>
            <a:fillRect/>
          </a:stretch>
        </p:blipFill>
        <p:spPr>
          <a:xfrm>
            <a:off x="1913425" y="1227025"/>
            <a:ext cx="5534980" cy="31134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4"/>
                                        </p:tgtEl>
                                        <p:attrNameLst>
                                          <p:attrName>style.visibility</p:attrName>
                                        </p:attrNameLst>
                                      </p:cBhvr>
                                      <p:to>
                                        <p:strVal val="visible"/>
                                      </p:to>
                                    </p:set>
                                    <p:animEffect filter="fade" transition="in">
                                      <p:cBhvr>
                                        <p:cTn dur="1000"/>
                                        <p:tgtEl>
                                          <p:spTgt spid="10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67"/>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Validation and Future Scope</a:t>
            </a:r>
            <a:endParaRPr b="1" sz="2800">
              <a:solidFill>
                <a:srgbClr val="000000"/>
              </a:solidFill>
            </a:endParaRPr>
          </a:p>
        </p:txBody>
      </p:sp>
      <p:pic>
        <p:nvPicPr>
          <p:cNvPr descr="pes logo.png" id="1090" name="Google Shape;1090;p67"/>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091" name="Google Shape;1091;p67"/>
          <p:cNvPicPr preferRelativeResize="0"/>
          <p:nvPr/>
        </p:nvPicPr>
        <p:blipFill rotWithShape="1">
          <a:blip r:embed="rId4">
            <a:alphaModFix/>
          </a:blip>
          <a:srcRect b="0" l="0" r="0" t="0"/>
          <a:stretch/>
        </p:blipFill>
        <p:spPr>
          <a:xfrm>
            <a:off x="8034125" y="-112800"/>
            <a:ext cx="914400" cy="914400"/>
          </a:xfrm>
          <a:prstGeom prst="rect">
            <a:avLst/>
          </a:prstGeom>
          <a:noFill/>
          <a:ln>
            <a:noFill/>
          </a:ln>
        </p:spPr>
      </p:pic>
      <p:sp>
        <p:nvSpPr>
          <p:cNvPr id="1092" name="Google Shape;1092;p67"/>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093" name="Google Shape;1093;p67"/>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094" name="Google Shape;1094;p67"/>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095" name="Google Shape;1095;p67"/>
          <p:cNvSpPr txBox="1"/>
          <p:nvPr/>
        </p:nvSpPr>
        <p:spPr>
          <a:xfrm>
            <a:off x="342675" y="1339275"/>
            <a:ext cx="84492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Calibri"/>
              <a:buChar char="●"/>
            </a:pPr>
            <a:r>
              <a:rPr lang="en-GB" sz="1600">
                <a:latin typeface="Calibri"/>
                <a:ea typeface="Calibri"/>
                <a:cs typeface="Calibri"/>
                <a:sym typeface="Calibri"/>
              </a:rPr>
              <a:t>The region where the project is to conducted should have an excellent lighting framework, since there is an object colour recognition included</a:t>
            </a:r>
            <a:endParaRPr sz="1600">
              <a:latin typeface="Calibri"/>
              <a:ea typeface="Calibri"/>
              <a:cs typeface="Calibri"/>
              <a:sym typeface="Calibri"/>
            </a:endParaRPr>
          </a:p>
          <a:p>
            <a:pPr indent="-330200" lvl="0" marL="457200" rtl="0" algn="l">
              <a:lnSpc>
                <a:spcPct val="115000"/>
              </a:lnSpc>
              <a:spcBef>
                <a:spcPts val="0"/>
              </a:spcBef>
              <a:spcAft>
                <a:spcPts val="0"/>
              </a:spcAft>
              <a:buSzPts val="1600"/>
              <a:buFont typeface="Calibri"/>
              <a:buChar char="●"/>
            </a:pPr>
            <a:r>
              <a:rPr lang="en-GB" sz="1600">
                <a:latin typeface="Calibri"/>
                <a:ea typeface="Calibri"/>
                <a:cs typeface="Calibri"/>
                <a:sym typeface="Calibri"/>
              </a:rPr>
              <a:t>The items which should be picked by the robotic arm should be light weight.</a:t>
            </a:r>
            <a:endParaRPr sz="1600">
              <a:latin typeface="Calibri"/>
              <a:ea typeface="Calibri"/>
              <a:cs typeface="Calibri"/>
              <a:sym typeface="Calibri"/>
            </a:endParaRPr>
          </a:p>
          <a:p>
            <a:pPr indent="-330200" lvl="0" marL="457200" rtl="0" algn="l">
              <a:lnSpc>
                <a:spcPct val="115000"/>
              </a:lnSpc>
              <a:spcBef>
                <a:spcPts val="0"/>
              </a:spcBef>
              <a:spcAft>
                <a:spcPts val="0"/>
              </a:spcAft>
              <a:buSzPts val="1600"/>
              <a:buFont typeface="Calibri"/>
              <a:buChar char="●"/>
            </a:pPr>
            <a:r>
              <a:rPr lang="en-GB" sz="1600">
                <a:latin typeface="Calibri"/>
                <a:ea typeface="Calibri"/>
                <a:cs typeface="Calibri"/>
                <a:sym typeface="Calibri"/>
              </a:rPr>
              <a:t>The colors are predefined to detect objects easily</a:t>
            </a:r>
            <a:endParaRPr sz="1600">
              <a:latin typeface="Calibri"/>
              <a:ea typeface="Calibri"/>
              <a:cs typeface="Calibri"/>
              <a:sym typeface="Calibri"/>
            </a:endParaRPr>
          </a:p>
          <a:p>
            <a:pPr indent="-330200" lvl="0" marL="457200" rtl="0" algn="l">
              <a:lnSpc>
                <a:spcPct val="115000"/>
              </a:lnSpc>
              <a:spcBef>
                <a:spcPts val="0"/>
              </a:spcBef>
              <a:spcAft>
                <a:spcPts val="0"/>
              </a:spcAft>
              <a:buSzPts val="1600"/>
              <a:buFont typeface="Calibri"/>
              <a:buChar char="●"/>
            </a:pPr>
            <a:r>
              <a:rPr lang="en-GB" sz="1600">
                <a:latin typeface="Calibri"/>
                <a:ea typeface="Calibri"/>
                <a:cs typeface="Calibri"/>
                <a:sym typeface="Calibri"/>
              </a:rPr>
              <a:t>The test environment should not have any obstacle.</a:t>
            </a:r>
            <a:endParaRPr sz="1600">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68"/>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REFERENCES</a:t>
            </a:r>
            <a:endParaRPr b="1" sz="2800">
              <a:solidFill>
                <a:srgbClr val="000000"/>
              </a:solidFill>
            </a:endParaRPr>
          </a:p>
        </p:txBody>
      </p:sp>
      <p:sp>
        <p:nvSpPr>
          <p:cNvPr id="1101" name="Google Shape;1101;p68"/>
          <p:cNvSpPr txBox="1"/>
          <p:nvPr/>
        </p:nvSpPr>
        <p:spPr>
          <a:xfrm>
            <a:off x="311700" y="1008688"/>
            <a:ext cx="8520600" cy="33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latin typeface="Calibri"/>
              <a:ea typeface="Calibri"/>
              <a:cs typeface="Calibri"/>
              <a:sym typeface="Calibri"/>
            </a:endParaRPr>
          </a:p>
          <a:p>
            <a:pPr indent="-330200" lvl="0" marL="457200" rtl="0" algn="l">
              <a:spcBef>
                <a:spcPts val="0"/>
              </a:spcBef>
              <a:spcAft>
                <a:spcPts val="0"/>
              </a:spcAft>
              <a:buSzPts val="1600"/>
              <a:buChar char="●"/>
            </a:pPr>
            <a:r>
              <a:rPr lang="en-GB" sz="1600">
                <a:solidFill>
                  <a:schemeClr val="dk1"/>
                </a:solidFill>
                <a:highlight>
                  <a:schemeClr val="lt1"/>
                </a:highlight>
                <a:uFill>
                  <a:noFill/>
                </a:uFill>
                <a:latin typeface="Calibri"/>
                <a:ea typeface="Calibri"/>
                <a:cs typeface="Calibri"/>
                <a:sym typeface="Calibri"/>
                <a:hlinkClick r:id="rId3">
                  <a:extLst>
                    <a:ext uri="{A12FA001-AC4F-418D-AE19-62706E023703}">
                      <ahyp:hlinkClr val="tx"/>
                    </a:ext>
                  </a:extLst>
                </a:hlinkClick>
              </a:rPr>
              <a:t>Pronadeep Bora</a:t>
            </a:r>
            <a:r>
              <a:rPr lang="en-GB" sz="1600">
                <a:solidFill>
                  <a:schemeClr val="dk1"/>
                </a:solidFill>
                <a:highlight>
                  <a:schemeClr val="lt1"/>
                </a:highlight>
                <a:latin typeface="Calibri"/>
                <a:ea typeface="Calibri"/>
                <a:cs typeface="Calibri"/>
                <a:sym typeface="Calibri"/>
              </a:rPr>
              <a:t>; </a:t>
            </a:r>
            <a:r>
              <a:rPr lang="en-GB" sz="1600">
                <a:solidFill>
                  <a:schemeClr val="dk1"/>
                </a:solidFill>
                <a:highlight>
                  <a:schemeClr val="lt1"/>
                </a:highlight>
                <a:uFill>
                  <a:noFill/>
                </a:uFill>
                <a:latin typeface="Calibri"/>
                <a:ea typeface="Calibri"/>
                <a:cs typeface="Calibri"/>
                <a:sym typeface="Calibri"/>
                <a:hlinkClick r:id="rId4">
                  <a:extLst>
                    <a:ext uri="{A12FA001-AC4F-418D-AE19-62706E023703}">
                      <ahyp:hlinkClr val="tx"/>
                    </a:ext>
                  </a:extLst>
                </a:hlinkClick>
              </a:rPr>
              <a:t>Vishwajit Nandi</a:t>
            </a:r>
            <a:r>
              <a:rPr lang="en-GB" sz="1600">
                <a:solidFill>
                  <a:schemeClr val="dk1"/>
                </a:solidFill>
                <a:highlight>
                  <a:schemeClr val="lt1"/>
                </a:highlight>
                <a:latin typeface="Calibri"/>
                <a:ea typeface="Calibri"/>
                <a:cs typeface="Calibri"/>
                <a:sym typeface="Calibri"/>
              </a:rPr>
              <a:t>,”</a:t>
            </a:r>
            <a:r>
              <a:rPr b="1" lang="en-GB" sz="1600">
                <a:solidFill>
                  <a:schemeClr val="dk1"/>
                </a:solidFill>
                <a:highlight>
                  <a:schemeClr val="lt1"/>
                </a:highlight>
                <a:latin typeface="Calibri"/>
                <a:ea typeface="Calibri"/>
                <a:cs typeface="Calibri"/>
                <a:sym typeface="Calibri"/>
              </a:rPr>
              <a:t>Low cost shadow function based articulated robotic arm</a:t>
            </a:r>
            <a:r>
              <a:rPr lang="en-GB" sz="1600">
                <a:solidFill>
                  <a:schemeClr val="dk1"/>
                </a:solidFill>
                <a:highlight>
                  <a:schemeClr val="lt1"/>
                </a:highlight>
                <a:latin typeface="Calibri"/>
                <a:ea typeface="Calibri"/>
                <a:cs typeface="Calibri"/>
                <a:sym typeface="Calibri"/>
              </a:rPr>
              <a:t>”, </a:t>
            </a:r>
            <a:r>
              <a:rPr lang="en-GB" sz="1600">
                <a:solidFill>
                  <a:schemeClr val="dk1"/>
                </a:solidFill>
                <a:highlight>
                  <a:srgbClr val="FFFFFF"/>
                </a:highlight>
                <a:uFill>
                  <a:noFill/>
                </a:uFill>
                <a:latin typeface="Calibri"/>
                <a:ea typeface="Calibri"/>
                <a:cs typeface="Calibri"/>
                <a:sym typeface="Calibri"/>
                <a:hlinkClick r:id="rId5">
                  <a:extLst>
                    <a:ext uri="{A12FA001-AC4F-418D-AE19-62706E023703}">
                      <ahyp:hlinkClr val="tx"/>
                    </a:ext>
                  </a:extLst>
                </a:hlinkClick>
              </a:rPr>
              <a:t>2015 International Conference on Energy, Power and Environment: Towards Sustainable Growth (ICEPE)</a:t>
            </a:r>
            <a:endParaRPr sz="1600">
              <a:latin typeface="Calibri"/>
              <a:ea typeface="Calibri"/>
              <a:cs typeface="Calibri"/>
              <a:sym typeface="Calibri"/>
            </a:endParaRPr>
          </a:p>
          <a:p>
            <a:pPr indent="-330200" lvl="0" marL="457200" rtl="0" algn="l">
              <a:spcBef>
                <a:spcPts val="0"/>
              </a:spcBef>
              <a:spcAft>
                <a:spcPts val="0"/>
              </a:spcAft>
              <a:buSzPts val="1600"/>
              <a:buChar char="●"/>
            </a:pPr>
            <a:r>
              <a:rPr lang="en-GB" sz="1600">
                <a:solidFill>
                  <a:schemeClr val="dk1"/>
                </a:solidFill>
                <a:highlight>
                  <a:schemeClr val="lt1"/>
                </a:highlight>
                <a:uFill>
                  <a:noFill/>
                </a:uFill>
                <a:latin typeface="Calibri"/>
                <a:ea typeface="Calibri"/>
                <a:cs typeface="Calibri"/>
                <a:sym typeface="Calibri"/>
                <a:hlinkClick r:id="rId6">
                  <a:extLst>
                    <a:ext uri="{A12FA001-AC4F-418D-AE19-62706E023703}">
                      <ahyp:hlinkClr val="tx"/>
                    </a:ext>
                  </a:extLst>
                </a:hlinkClick>
              </a:rPr>
              <a:t>Ana Riza F. Quiros</a:t>
            </a:r>
            <a:r>
              <a:rPr lang="en-GB" sz="1600">
                <a:solidFill>
                  <a:schemeClr val="dk1"/>
                </a:solidFill>
                <a:highlight>
                  <a:schemeClr val="lt1"/>
                </a:highlight>
                <a:latin typeface="Calibri"/>
                <a:ea typeface="Calibri"/>
                <a:cs typeface="Calibri"/>
                <a:sym typeface="Calibri"/>
              </a:rPr>
              <a:t>,</a:t>
            </a:r>
            <a:r>
              <a:rPr lang="en-GB" sz="1600">
                <a:solidFill>
                  <a:schemeClr val="dk1"/>
                </a:solidFill>
                <a:highlight>
                  <a:schemeClr val="lt1"/>
                </a:highlight>
                <a:uFill>
                  <a:noFill/>
                </a:uFill>
                <a:latin typeface="Calibri"/>
                <a:ea typeface="Calibri"/>
                <a:cs typeface="Calibri"/>
                <a:sym typeface="Calibri"/>
                <a:hlinkClick r:id="rId7">
                  <a:extLst>
                    <a:ext uri="{A12FA001-AC4F-418D-AE19-62706E023703}">
                      <ahyp:hlinkClr val="tx"/>
                    </a:ext>
                  </a:extLst>
                </a:hlinkClick>
              </a:rPr>
              <a:t>Alexander C. Abad</a:t>
            </a:r>
            <a:r>
              <a:rPr lang="en-GB" sz="1600">
                <a:solidFill>
                  <a:schemeClr val="dk1"/>
                </a:solidFill>
                <a:highlight>
                  <a:schemeClr val="lt1"/>
                </a:highlight>
                <a:latin typeface="Calibri"/>
                <a:ea typeface="Calibri"/>
                <a:cs typeface="Calibri"/>
                <a:sym typeface="Calibri"/>
              </a:rPr>
              <a:t>,</a:t>
            </a:r>
            <a:r>
              <a:rPr lang="en-GB" sz="1600">
                <a:solidFill>
                  <a:schemeClr val="dk1"/>
                </a:solidFill>
                <a:highlight>
                  <a:schemeClr val="lt1"/>
                </a:highlight>
                <a:uFill>
                  <a:noFill/>
                </a:uFill>
                <a:latin typeface="Calibri"/>
                <a:ea typeface="Calibri"/>
                <a:cs typeface="Calibri"/>
                <a:sym typeface="Calibri"/>
                <a:hlinkClick r:id="rId8">
                  <a:extLst>
                    <a:ext uri="{A12FA001-AC4F-418D-AE19-62706E023703}">
                      <ahyp:hlinkClr val="tx"/>
                    </a:ext>
                  </a:extLst>
                </a:hlinkClick>
              </a:rPr>
              <a:t>Elmer P. Dadios</a:t>
            </a:r>
            <a:r>
              <a:rPr lang="en-GB" sz="1600">
                <a:solidFill>
                  <a:schemeClr val="dk1"/>
                </a:solidFill>
                <a:highlight>
                  <a:schemeClr val="lt1"/>
                </a:highlight>
                <a:latin typeface="Calibri"/>
                <a:ea typeface="Calibri"/>
                <a:cs typeface="Calibri"/>
                <a:sym typeface="Calibri"/>
              </a:rPr>
              <a:t>,”</a:t>
            </a:r>
            <a:r>
              <a:rPr b="1" lang="en-GB" sz="1600">
                <a:solidFill>
                  <a:schemeClr val="dk1"/>
                </a:solidFill>
                <a:highlight>
                  <a:schemeClr val="lt1"/>
                </a:highlight>
                <a:latin typeface="Calibri"/>
                <a:ea typeface="Calibri"/>
                <a:cs typeface="Calibri"/>
                <a:sym typeface="Calibri"/>
              </a:rPr>
              <a:t>Object locator and collector robotic arm using artificial neural networks”, </a:t>
            </a:r>
            <a:r>
              <a:rPr lang="en-GB" sz="1600">
                <a:solidFill>
                  <a:schemeClr val="dk1"/>
                </a:solidFill>
                <a:highlight>
                  <a:srgbClr val="FFFFFF"/>
                </a:highlight>
                <a:uFill>
                  <a:noFill/>
                </a:uFill>
                <a:latin typeface="Calibri"/>
                <a:ea typeface="Calibri"/>
                <a:cs typeface="Calibri"/>
                <a:sym typeface="Calibri"/>
                <a:hlinkClick r:id="rId9">
                  <a:extLst>
                    <a:ext uri="{A12FA001-AC4F-418D-AE19-62706E023703}">
                      <ahyp:hlinkClr val="tx"/>
                    </a:ext>
                  </a:extLst>
                </a:hlinkClick>
              </a:rPr>
              <a:t>2015 International Conference on Humanoid, Nanotechnology, Information Technology,Communication and Control, Environment and Management (HNICEM)</a:t>
            </a:r>
            <a:endParaRPr sz="1600">
              <a:latin typeface="Calibri"/>
              <a:ea typeface="Calibri"/>
              <a:cs typeface="Calibri"/>
              <a:sym typeface="Calibri"/>
            </a:endParaRPr>
          </a:p>
          <a:p>
            <a:pPr indent="-330200" lvl="0" marL="457200" rtl="0" algn="l">
              <a:spcBef>
                <a:spcPts val="0"/>
              </a:spcBef>
              <a:spcAft>
                <a:spcPts val="0"/>
              </a:spcAft>
              <a:buSzPts val="1600"/>
              <a:buChar char="●"/>
            </a:pPr>
            <a:r>
              <a:rPr lang="en-GB" sz="1600">
                <a:solidFill>
                  <a:schemeClr val="dk1"/>
                </a:solidFill>
                <a:highlight>
                  <a:srgbClr val="FFFFFF"/>
                </a:highlight>
                <a:latin typeface="Calibri"/>
                <a:ea typeface="Calibri"/>
                <a:cs typeface="Calibri"/>
                <a:sym typeface="Calibri"/>
              </a:rPr>
              <a:t>Son Ngoc Truong Faculty of Electrical and Electronics Engineering HCMC University of Technology and Education,”</a:t>
            </a:r>
            <a:r>
              <a:rPr b="1" lang="en-GB" sz="1600">
                <a:solidFill>
                  <a:schemeClr val="dk1"/>
                </a:solidFill>
                <a:highlight>
                  <a:schemeClr val="lt1"/>
                </a:highlight>
                <a:latin typeface="Calibri"/>
                <a:ea typeface="Calibri"/>
                <a:cs typeface="Calibri"/>
                <a:sym typeface="Calibri"/>
              </a:rPr>
              <a:t>A Low-cost Artificial Neural Network Model for Raspberry Pi</a:t>
            </a:r>
            <a:r>
              <a:rPr lang="en-GB" sz="1600">
                <a:solidFill>
                  <a:schemeClr val="dk1"/>
                </a:solidFill>
                <a:highlight>
                  <a:schemeClr val="lt1"/>
                </a:highlight>
                <a:latin typeface="Calibri"/>
                <a:ea typeface="Calibri"/>
                <a:cs typeface="Calibri"/>
                <a:sym typeface="Calibri"/>
              </a:rPr>
              <a:t>”</a:t>
            </a:r>
            <a:r>
              <a:rPr lang="en-GB" sz="1600">
                <a:solidFill>
                  <a:schemeClr val="dk1"/>
                </a:solidFill>
                <a:highlight>
                  <a:srgbClr val="FFFFFF"/>
                </a:highlight>
                <a:latin typeface="Calibri"/>
                <a:ea typeface="Calibri"/>
                <a:cs typeface="Calibri"/>
                <a:sym typeface="Calibri"/>
              </a:rPr>
              <a:t>Engineering, Technology &amp; Applied Science Research</a:t>
            </a:r>
            <a:endParaRPr sz="1600">
              <a:solidFill>
                <a:schemeClr val="dk1"/>
              </a:solidFill>
              <a:highlight>
                <a:srgbClr val="FFFFFF"/>
              </a:highlight>
              <a:latin typeface="Calibri"/>
              <a:ea typeface="Calibri"/>
              <a:cs typeface="Calibri"/>
              <a:sym typeface="Calibri"/>
            </a:endParaRPr>
          </a:p>
          <a:p>
            <a:pPr indent="-330200" lvl="0" marL="457200" rtl="0" algn="l">
              <a:spcBef>
                <a:spcPts val="0"/>
              </a:spcBef>
              <a:spcAft>
                <a:spcPts val="0"/>
              </a:spcAft>
              <a:buClr>
                <a:schemeClr val="dk1"/>
              </a:buClr>
              <a:buSzPts val="1600"/>
              <a:buFont typeface="Calibri"/>
              <a:buChar char="●"/>
            </a:pPr>
            <a:r>
              <a:rPr lang="en-GB" sz="1600">
                <a:solidFill>
                  <a:srgbClr val="292929"/>
                </a:solidFill>
                <a:highlight>
                  <a:srgbClr val="FFFFFF"/>
                </a:highlight>
                <a:latin typeface="Calibri"/>
                <a:ea typeface="Calibri"/>
                <a:cs typeface="Calibri"/>
                <a:sym typeface="Calibri"/>
              </a:rPr>
              <a:t>Running a Convolutional Neural Network on Raspberry PI </a:t>
            </a:r>
            <a:r>
              <a:rPr lang="en-GB" sz="1600" u="sng">
                <a:solidFill>
                  <a:schemeClr val="accent5"/>
                </a:solidFill>
                <a:latin typeface="Calibri"/>
                <a:ea typeface="Calibri"/>
                <a:cs typeface="Calibri"/>
                <a:sym typeface="Calibri"/>
                <a:hlinkClick r:id="rId10">
                  <a:extLst>
                    <a:ext uri="{A12FA001-AC4F-418D-AE19-62706E023703}">
                      <ahyp:hlinkClr val="tx"/>
                    </a:ext>
                  </a:extLst>
                </a:hlinkClick>
              </a:rPr>
              <a:t>https://medium.com/swlh/running-a-convolutional-neural-network-on-raspberry-pi-4fc5bd80aa4d</a:t>
            </a:r>
            <a:endParaRPr sz="1600">
              <a:solidFill>
                <a:schemeClr val="dk1"/>
              </a:solidFill>
              <a:highlight>
                <a:srgbClr val="FFFFFF"/>
              </a:highlight>
              <a:latin typeface="Calibri"/>
              <a:ea typeface="Calibri"/>
              <a:cs typeface="Calibri"/>
              <a:sym typeface="Calibri"/>
            </a:endParaRPr>
          </a:p>
          <a:p>
            <a:pPr indent="0" lvl="0" marL="0" rtl="0" algn="l">
              <a:spcBef>
                <a:spcPts val="0"/>
              </a:spcBef>
              <a:spcAft>
                <a:spcPts val="0"/>
              </a:spcAft>
              <a:buNone/>
            </a:pPr>
            <a:r>
              <a:t/>
            </a:r>
            <a:endParaRPr sz="1600">
              <a:solidFill>
                <a:schemeClr val="dk1"/>
              </a:solidFill>
              <a:highlight>
                <a:srgbClr val="FFFFFF"/>
              </a:highlight>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457200" rtl="0" algn="l">
              <a:spcBef>
                <a:spcPts val="0"/>
              </a:spcBef>
              <a:spcAft>
                <a:spcPts val="0"/>
              </a:spcAft>
              <a:buNone/>
            </a:pPr>
            <a:r>
              <a:t/>
            </a:r>
            <a:endParaRPr sz="1600">
              <a:solidFill>
                <a:srgbClr val="000000"/>
              </a:solidFill>
              <a:latin typeface="Calibri"/>
              <a:ea typeface="Calibri"/>
              <a:cs typeface="Calibri"/>
              <a:sym typeface="Calibri"/>
            </a:endParaRPr>
          </a:p>
          <a:p>
            <a:pPr indent="0" lvl="0" marL="0" rtl="0" algn="l">
              <a:spcBef>
                <a:spcPts val="0"/>
              </a:spcBef>
              <a:spcAft>
                <a:spcPts val="0"/>
              </a:spcAft>
              <a:buNone/>
            </a:pPr>
            <a:r>
              <a:t/>
            </a:r>
            <a:endParaRPr sz="1600">
              <a:solidFill>
                <a:srgbClr val="000000"/>
              </a:solidFill>
              <a:latin typeface="Calibri"/>
              <a:ea typeface="Calibri"/>
              <a:cs typeface="Calibri"/>
              <a:sym typeface="Calibri"/>
            </a:endParaRPr>
          </a:p>
          <a:p>
            <a:pPr indent="0" lvl="0" marL="0" rtl="0" algn="l">
              <a:lnSpc>
                <a:spcPct val="115000"/>
              </a:lnSpc>
              <a:spcBef>
                <a:spcPts val="0"/>
              </a:spcBef>
              <a:spcAft>
                <a:spcPts val="1200"/>
              </a:spcAft>
              <a:buNone/>
            </a:pPr>
            <a:r>
              <a:t/>
            </a:r>
            <a:endParaRPr sz="1600">
              <a:solidFill>
                <a:srgbClr val="595959"/>
              </a:solidFill>
              <a:latin typeface="Calibri"/>
              <a:ea typeface="Calibri"/>
              <a:cs typeface="Calibri"/>
              <a:sym typeface="Calibri"/>
            </a:endParaRPr>
          </a:p>
        </p:txBody>
      </p:sp>
      <p:pic>
        <p:nvPicPr>
          <p:cNvPr descr="pes logo.png" id="1102" name="Google Shape;1102;p68"/>
          <p:cNvPicPr preferRelativeResize="0"/>
          <p:nvPr/>
        </p:nvPicPr>
        <p:blipFill rotWithShape="1">
          <a:blip r:embed="rId11">
            <a:alphaModFix/>
          </a:blip>
          <a:srcRect b="0" l="0" r="0" t="0"/>
          <a:stretch/>
        </p:blipFill>
        <p:spPr>
          <a:xfrm>
            <a:off x="142025" y="91525"/>
            <a:ext cx="1143000" cy="1143000"/>
          </a:xfrm>
          <a:prstGeom prst="rect">
            <a:avLst/>
          </a:prstGeom>
          <a:noFill/>
          <a:ln>
            <a:noFill/>
          </a:ln>
        </p:spPr>
      </p:pic>
      <p:pic>
        <p:nvPicPr>
          <p:cNvPr descr="C:\Users\rajsekar\Pictures\ECE LOGO.jpg" id="1103" name="Google Shape;1103;p68"/>
          <p:cNvPicPr preferRelativeResize="0"/>
          <p:nvPr/>
        </p:nvPicPr>
        <p:blipFill rotWithShape="1">
          <a:blip r:embed="rId12">
            <a:alphaModFix/>
          </a:blip>
          <a:srcRect b="0" l="0" r="0" t="0"/>
          <a:stretch/>
        </p:blipFill>
        <p:spPr>
          <a:xfrm>
            <a:off x="8034125" y="205825"/>
            <a:ext cx="914400" cy="914400"/>
          </a:xfrm>
          <a:prstGeom prst="rect">
            <a:avLst/>
          </a:prstGeom>
          <a:noFill/>
          <a:ln>
            <a:noFill/>
          </a:ln>
        </p:spPr>
      </p:pic>
      <p:sp>
        <p:nvSpPr>
          <p:cNvPr id="1104" name="Google Shape;1104;p68"/>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105" name="Google Shape;1105;p68"/>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106" name="Google Shape;1106;p68"/>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0" name="Shape 1110"/>
        <p:cNvGrpSpPr/>
        <p:nvPr/>
      </p:nvGrpSpPr>
      <p:grpSpPr>
        <a:xfrm>
          <a:off x="0" y="0"/>
          <a:ext cx="0" cy="0"/>
          <a:chOff x="0" y="0"/>
          <a:chExt cx="0" cy="0"/>
        </a:xfrm>
      </p:grpSpPr>
      <p:sp>
        <p:nvSpPr>
          <p:cNvPr id="1111" name="Google Shape;1111;p69"/>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t/>
            </a:r>
            <a:endParaRPr b="1" sz="2800">
              <a:solidFill>
                <a:srgbClr val="000000"/>
              </a:solidFill>
            </a:endParaRPr>
          </a:p>
        </p:txBody>
      </p:sp>
      <p:sp>
        <p:nvSpPr>
          <p:cNvPr id="1112" name="Google Shape;1112;p69"/>
          <p:cNvSpPr txBox="1"/>
          <p:nvPr/>
        </p:nvSpPr>
        <p:spPr>
          <a:xfrm>
            <a:off x="427925" y="1312975"/>
            <a:ext cx="8520600" cy="3344100"/>
          </a:xfrm>
          <a:prstGeom prst="rect">
            <a:avLst/>
          </a:prstGeom>
          <a:noFill/>
          <a:ln>
            <a:noFill/>
          </a:ln>
        </p:spPr>
        <p:txBody>
          <a:bodyPr anchorCtr="0" anchor="t" bIns="91425" lIns="91425" spcFirstLastPara="1" rIns="91425" wrap="square" tIns="91425">
            <a:normAutofit/>
          </a:bodyPr>
          <a:lstStyle/>
          <a:p>
            <a:pPr indent="0" lvl="0" marL="457200" rtl="0" algn="ctr">
              <a:spcBef>
                <a:spcPts val="0"/>
              </a:spcBef>
              <a:spcAft>
                <a:spcPts val="0"/>
              </a:spcAft>
              <a:buNone/>
            </a:pPr>
            <a:r>
              <a:t/>
            </a:r>
            <a:endParaRPr b="1" sz="2600">
              <a:latin typeface="Calibri"/>
              <a:ea typeface="Calibri"/>
              <a:cs typeface="Calibri"/>
              <a:sym typeface="Calibri"/>
            </a:endParaRPr>
          </a:p>
          <a:p>
            <a:pPr indent="0" lvl="0" marL="0" rtl="0" algn="l">
              <a:lnSpc>
                <a:spcPct val="115000"/>
              </a:lnSpc>
              <a:spcBef>
                <a:spcPts val="0"/>
              </a:spcBef>
              <a:spcAft>
                <a:spcPts val="0"/>
              </a:spcAft>
              <a:buNone/>
            </a:pPr>
            <a:r>
              <a:t/>
            </a:r>
            <a:endParaRPr b="1" sz="2600">
              <a:latin typeface="Calibri"/>
              <a:ea typeface="Calibri"/>
              <a:cs typeface="Calibri"/>
              <a:sym typeface="Calibri"/>
            </a:endParaRPr>
          </a:p>
          <a:p>
            <a:pPr indent="457200" lvl="0" marL="2286000" rtl="0" algn="l">
              <a:lnSpc>
                <a:spcPct val="115000"/>
              </a:lnSpc>
              <a:spcBef>
                <a:spcPts val="1200"/>
              </a:spcBef>
              <a:spcAft>
                <a:spcPts val="1200"/>
              </a:spcAft>
              <a:buNone/>
            </a:pPr>
            <a:r>
              <a:rPr b="1" lang="en-GB" sz="2900">
                <a:latin typeface="Calibri"/>
                <a:ea typeface="Calibri"/>
                <a:cs typeface="Calibri"/>
                <a:sym typeface="Calibri"/>
              </a:rPr>
              <a:t>   THANK YOU...</a:t>
            </a:r>
            <a:endParaRPr b="1" sz="2900">
              <a:latin typeface="Calibri"/>
              <a:ea typeface="Calibri"/>
              <a:cs typeface="Calibri"/>
              <a:sym typeface="Calibri"/>
            </a:endParaRPr>
          </a:p>
        </p:txBody>
      </p:sp>
      <p:pic>
        <p:nvPicPr>
          <p:cNvPr descr="pes logo.png" id="1113" name="Google Shape;1113;p69"/>
          <p:cNvPicPr preferRelativeResize="0"/>
          <p:nvPr/>
        </p:nvPicPr>
        <p:blipFill rotWithShape="1">
          <a:blip r:embed="rId3">
            <a:alphaModFix/>
          </a:blip>
          <a:srcRect b="0" l="0" r="0" t="0"/>
          <a:stretch/>
        </p:blipFill>
        <p:spPr>
          <a:xfrm>
            <a:off x="142025" y="91525"/>
            <a:ext cx="1143000" cy="1143000"/>
          </a:xfrm>
          <a:prstGeom prst="rect">
            <a:avLst/>
          </a:prstGeom>
          <a:noFill/>
          <a:ln>
            <a:noFill/>
          </a:ln>
        </p:spPr>
      </p:pic>
      <p:pic>
        <p:nvPicPr>
          <p:cNvPr descr="C:\Users\rajsekar\Pictures\ECE LOGO.jpg" id="1114" name="Google Shape;1114;p69"/>
          <p:cNvPicPr preferRelativeResize="0"/>
          <p:nvPr/>
        </p:nvPicPr>
        <p:blipFill rotWithShape="1">
          <a:blip r:embed="rId4">
            <a:alphaModFix/>
          </a:blip>
          <a:srcRect b="0" l="0" r="0" t="0"/>
          <a:stretch/>
        </p:blipFill>
        <p:spPr>
          <a:xfrm>
            <a:off x="8034125" y="205825"/>
            <a:ext cx="914400" cy="914400"/>
          </a:xfrm>
          <a:prstGeom prst="rect">
            <a:avLst/>
          </a:prstGeom>
          <a:noFill/>
          <a:ln>
            <a:noFill/>
          </a:ln>
        </p:spPr>
      </p:pic>
      <p:sp>
        <p:nvSpPr>
          <p:cNvPr id="1115" name="Google Shape;1115;p69"/>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116" name="Google Shape;1116;p69"/>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117" name="Google Shape;1117;p69"/>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idx="1" type="body"/>
          </p:nvPr>
        </p:nvSpPr>
        <p:spPr>
          <a:xfrm>
            <a:off x="879000" y="1298100"/>
            <a:ext cx="7662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rgbClr val="000000"/>
                </a:solidFill>
              </a:rPr>
              <a:t>(i) C P Shantala,C R Rashmi,“</a:t>
            </a:r>
            <a:r>
              <a:rPr b="1" lang="en-GB" sz="1200">
                <a:solidFill>
                  <a:srgbClr val="000000"/>
                </a:solidFill>
              </a:rPr>
              <a:t>Mind controlled wireless robotic arm</a:t>
            </a:r>
            <a:r>
              <a:rPr lang="en-GB" sz="1200">
                <a:solidFill>
                  <a:srgbClr val="000000"/>
                </a:solidFill>
              </a:rPr>
              <a:t>”,2017 IEEE International Conference on Computational intelligence and computing research.</a:t>
            </a:r>
            <a:endParaRPr sz="1200">
              <a:solidFill>
                <a:srgbClr val="000000"/>
              </a:solidFill>
            </a:endParaRPr>
          </a:p>
          <a:p>
            <a:pPr indent="-304800" lvl="0" marL="457200" rtl="0" algn="l">
              <a:spcBef>
                <a:spcPts val="1600"/>
              </a:spcBef>
              <a:spcAft>
                <a:spcPts val="0"/>
              </a:spcAft>
              <a:buClr>
                <a:srgbClr val="000000"/>
              </a:buClr>
              <a:buSzPts val="1200"/>
              <a:buChar char="●"/>
            </a:pPr>
            <a:r>
              <a:rPr lang="en-GB" sz="1200">
                <a:solidFill>
                  <a:srgbClr val="000000"/>
                </a:solidFill>
              </a:rPr>
              <a:t>Objective : The robotic arm interfacing was done using Matlab and Arduino board. Bluetooth module controls the robotic arm wirelessly.</a:t>
            </a:r>
            <a:endParaRPr sz="1200">
              <a:solidFill>
                <a:srgbClr val="000000"/>
              </a:solidFill>
            </a:endParaRPr>
          </a:p>
          <a:p>
            <a:pPr indent="-304800" lvl="0" marL="457200" rtl="0" algn="l">
              <a:spcBef>
                <a:spcPts val="0"/>
              </a:spcBef>
              <a:spcAft>
                <a:spcPts val="0"/>
              </a:spcAft>
              <a:buClr>
                <a:srgbClr val="000000"/>
              </a:buClr>
              <a:buSzPts val="1200"/>
              <a:buChar char="●"/>
            </a:pPr>
            <a:r>
              <a:rPr lang="en-GB" sz="1200">
                <a:solidFill>
                  <a:srgbClr val="000000"/>
                </a:solidFill>
              </a:rPr>
              <a:t>Dataset : The EEG signals were collected from 14 healthy subjects by using the EEG headset.</a:t>
            </a:r>
            <a:endParaRPr sz="1200">
              <a:solidFill>
                <a:srgbClr val="000000"/>
              </a:solidFill>
            </a:endParaRPr>
          </a:p>
          <a:p>
            <a:pPr indent="-304800" lvl="0" marL="457200" rtl="0" algn="l">
              <a:spcBef>
                <a:spcPts val="0"/>
              </a:spcBef>
              <a:spcAft>
                <a:spcPts val="0"/>
              </a:spcAft>
              <a:buClr>
                <a:srgbClr val="000000"/>
              </a:buClr>
              <a:buSzPts val="1200"/>
              <a:buChar char="●"/>
            </a:pPr>
            <a:r>
              <a:rPr lang="en-GB" sz="1200">
                <a:solidFill>
                  <a:srgbClr val="000000"/>
                </a:solidFill>
              </a:rPr>
              <a:t>Methodology : Three different classification algorithms like SVM, KNN and LDA are considered for classification.</a:t>
            </a:r>
            <a:endParaRPr sz="1200">
              <a:solidFill>
                <a:srgbClr val="000000"/>
              </a:solidFill>
            </a:endParaRPr>
          </a:p>
          <a:p>
            <a:pPr indent="-304800" lvl="0" marL="457200" rtl="0" algn="l">
              <a:spcBef>
                <a:spcPts val="0"/>
              </a:spcBef>
              <a:spcAft>
                <a:spcPts val="0"/>
              </a:spcAft>
              <a:buClr>
                <a:srgbClr val="000000"/>
              </a:buClr>
              <a:buSzPts val="1200"/>
              <a:buChar char="●"/>
            </a:pPr>
            <a:r>
              <a:rPr lang="en-GB" sz="1200">
                <a:solidFill>
                  <a:srgbClr val="000000"/>
                </a:solidFill>
              </a:rPr>
              <a:t>Accuracy : LDA-87.5% </a:t>
            </a:r>
            <a:endParaRPr sz="1200">
              <a:solidFill>
                <a:srgbClr val="000000"/>
              </a:solidFill>
            </a:endParaRPr>
          </a:p>
          <a:p>
            <a:pPr indent="-304800" lvl="0" marL="457200" rtl="0" algn="l">
              <a:spcBef>
                <a:spcPts val="0"/>
              </a:spcBef>
              <a:spcAft>
                <a:spcPts val="0"/>
              </a:spcAft>
              <a:buClr>
                <a:srgbClr val="000000"/>
              </a:buClr>
              <a:buSzPts val="1200"/>
              <a:buChar char="●"/>
            </a:pPr>
            <a:r>
              <a:rPr lang="en-GB" sz="1200">
                <a:solidFill>
                  <a:srgbClr val="000000"/>
                </a:solidFill>
              </a:rPr>
              <a:t>Void : The robotic arm is capable of moving only in 2D plane.Forward and backward movements of the arm are not implemented. </a:t>
            </a:r>
            <a:r>
              <a:rPr lang="en-GB" sz="1200">
                <a:solidFill>
                  <a:srgbClr val="000000"/>
                </a:solidFill>
                <a:highlight>
                  <a:srgbClr val="FFFFFF"/>
                </a:highlight>
              </a:rPr>
              <a:t>It cannot be used for long distance control since Bluetooth range of transmission is less.</a:t>
            </a:r>
            <a:endParaRPr sz="1200">
              <a:solidFill>
                <a:srgbClr val="000000"/>
              </a:solidFill>
              <a:highlight>
                <a:srgbClr val="FFFFFF"/>
              </a:highlight>
            </a:endParaRPr>
          </a:p>
          <a:p>
            <a:pPr indent="0" lvl="0" marL="457200" rtl="0" algn="l">
              <a:spcBef>
                <a:spcPts val="1600"/>
              </a:spcBef>
              <a:spcAft>
                <a:spcPts val="0"/>
              </a:spcAft>
              <a:buNone/>
            </a:pPr>
            <a:r>
              <a:t/>
            </a:r>
            <a:endParaRPr sz="1200">
              <a:solidFill>
                <a:srgbClr val="000000"/>
              </a:solidFill>
              <a:highlight>
                <a:srgbClr val="FFFFFF"/>
              </a:highlight>
            </a:endParaRPr>
          </a:p>
          <a:p>
            <a:pPr indent="0" lvl="0" marL="0" rtl="0" algn="l">
              <a:spcBef>
                <a:spcPts val="1600"/>
              </a:spcBef>
              <a:spcAft>
                <a:spcPts val="0"/>
              </a:spcAft>
              <a:buNone/>
            </a:pPr>
            <a:r>
              <a:t/>
            </a:r>
            <a:endParaRPr sz="1200">
              <a:solidFill>
                <a:srgbClr val="000000"/>
              </a:solidFill>
            </a:endParaRPr>
          </a:p>
          <a:p>
            <a:pPr indent="0" lvl="0" marL="0" rtl="0" algn="l">
              <a:spcBef>
                <a:spcPts val="1600"/>
              </a:spcBef>
              <a:spcAft>
                <a:spcPts val="1600"/>
              </a:spcAft>
              <a:buNone/>
            </a:pPr>
            <a:r>
              <a:t/>
            </a:r>
            <a:endParaRPr sz="1200">
              <a:solidFill>
                <a:srgbClr val="000000"/>
              </a:solidFill>
            </a:endParaRPr>
          </a:p>
        </p:txBody>
      </p:sp>
      <p:pic>
        <p:nvPicPr>
          <p:cNvPr descr="pes logo.png" id="157" name="Google Shape;157;p30"/>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158" name="Google Shape;158;p30"/>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159" name="Google Shape;159;p30"/>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60" name="Google Shape;160;p30"/>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Brain-Controlled Robotic Arm using BCI</a:t>
            </a:r>
            <a:endParaRPr sz="1200">
              <a:solidFill>
                <a:srgbClr val="888888"/>
              </a:solidFill>
              <a:latin typeface="Calibri"/>
              <a:ea typeface="Calibri"/>
              <a:cs typeface="Calibri"/>
              <a:sym typeface="Calibri"/>
            </a:endParaRPr>
          </a:p>
        </p:txBody>
      </p:sp>
      <p:sp>
        <p:nvSpPr>
          <p:cNvPr id="161" name="Google Shape;161;p30"/>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
        <p:nvSpPr>
          <p:cNvPr id="162" name="Google Shape;162;p30"/>
          <p:cNvSpPr txBox="1"/>
          <p:nvPr>
            <p:ph type="title"/>
          </p:nvPr>
        </p:nvSpPr>
        <p:spPr>
          <a:xfrm>
            <a:off x="311700" y="3994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LITERATURE SURVEY</a:t>
            </a:r>
            <a:endParaRPr b="1" u="sng"/>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1"/>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LITERATURE SURVEY</a:t>
            </a:r>
            <a:endParaRPr b="1" sz="2800">
              <a:solidFill>
                <a:srgbClr val="000000"/>
              </a:solidFill>
            </a:endParaRPr>
          </a:p>
        </p:txBody>
      </p:sp>
      <p:sp>
        <p:nvSpPr>
          <p:cNvPr id="168" name="Google Shape;168;p31"/>
          <p:cNvSpPr txBox="1"/>
          <p:nvPr/>
        </p:nvSpPr>
        <p:spPr>
          <a:xfrm>
            <a:off x="427925" y="1312975"/>
            <a:ext cx="8520600" cy="33441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30000"/>
              </a:lnSpc>
              <a:spcBef>
                <a:spcPts val="0"/>
              </a:spcBef>
              <a:spcAft>
                <a:spcPts val="0"/>
              </a:spcAft>
              <a:buNone/>
            </a:pPr>
            <a:r>
              <a:rPr lang="en-GB" sz="1900">
                <a:solidFill>
                  <a:srgbClr val="333333"/>
                </a:solidFill>
                <a:highlight>
                  <a:srgbClr val="FFFFFF"/>
                </a:highlight>
                <a:latin typeface="Calibri"/>
                <a:ea typeface="Calibri"/>
                <a:cs typeface="Calibri"/>
                <a:sym typeface="Calibri"/>
              </a:rPr>
              <a:t>ii) </a:t>
            </a:r>
            <a:r>
              <a:rPr lang="en-GB" sz="2000">
                <a:highlight>
                  <a:schemeClr val="lt1"/>
                </a:highlight>
                <a:uFill>
                  <a:noFill/>
                </a:uFill>
                <a:latin typeface="Calibri"/>
                <a:ea typeface="Calibri"/>
                <a:cs typeface="Calibri"/>
                <a:sym typeface="Calibri"/>
                <a:hlinkClick r:id="rId3"/>
              </a:rPr>
              <a:t>Ana Riza F. Quiros</a:t>
            </a:r>
            <a:r>
              <a:rPr lang="en-GB" sz="2000">
                <a:highlight>
                  <a:schemeClr val="lt1"/>
                </a:highlight>
                <a:latin typeface="Calibri"/>
                <a:ea typeface="Calibri"/>
                <a:cs typeface="Calibri"/>
                <a:sym typeface="Calibri"/>
              </a:rPr>
              <a:t>,</a:t>
            </a:r>
            <a:r>
              <a:rPr lang="en-GB" sz="2000">
                <a:highlight>
                  <a:schemeClr val="lt1"/>
                </a:highlight>
                <a:uFill>
                  <a:noFill/>
                </a:uFill>
                <a:latin typeface="Calibri"/>
                <a:ea typeface="Calibri"/>
                <a:cs typeface="Calibri"/>
                <a:sym typeface="Calibri"/>
                <a:hlinkClick r:id="rId4"/>
              </a:rPr>
              <a:t>Alexander C. Abad</a:t>
            </a:r>
            <a:r>
              <a:rPr lang="en-GB" sz="2000">
                <a:highlight>
                  <a:schemeClr val="lt1"/>
                </a:highlight>
                <a:latin typeface="Calibri"/>
                <a:ea typeface="Calibri"/>
                <a:cs typeface="Calibri"/>
                <a:sym typeface="Calibri"/>
              </a:rPr>
              <a:t>,</a:t>
            </a:r>
            <a:r>
              <a:rPr lang="en-GB" sz="2000">
                <a:highlight>
                  <a:schemeClr val="lt1"/>
                </a:highlight>
                <a:uFill>
                  <a:noFill/>
                </a:uFill>
                <a:latin typeface="Calibri"/>
                <a:ea typeface="Calibri"/>
                <a:cs typeface="Calibri"/>
                <a:sym typeface="Calibri"/>
                <a:hlinkClick r:id="rId5"/>
              </a:rPr>
              <a:t>Elmer P. Dadios</a:t>
            </a:r>
            <a:r>
              <a:rPr lang="en-GB" sz="2000">
                <a:highlight>
                  <a:srgbClr val="FFFFFF"/>
                </a:highlight>
                <a:latin typeface="Calibri"/>
                <a:ea typeface="Calibri"/>
                <a:cs typeface="Calibri"/>
                <a:sym typeface="Calibri"/>
              </a:rPr>
              <a:t>,”</a:t>
            </a:r>
            <a:r>
              <a:rPr b="1" lang="en-GB" sz="2000">
                <a:highlight>
                  <a:srgbClr val="FFFFFF"/>
                </a:highlight>
                <a:latin typeface="Calibri"/>
                <a:ea typeface="Calibri"/>
                <a:cs typeface="Calibri"/>
                <a:sym typeface="Calibri"/>
              </a:rPr>
              <a:t>Object locator and collector robotic arm using artificial neural networks”, </a:t>
            </a:r>
            <a:r>
              <a:rPr lang="en-GB" sz="2000">
                <a:highlight>
                  <a:srgbClr val="FFFFFF"/>
                </a:highlight>
                <a:uFill>
                  <a:noFill/>
                </a:uFill>
                <a:latin typeface="Calibri"/>
                <a:ea typeface="Calibri"/>
                <a:cs typeface="Calibri"/>
                <a:sym typeface="Calibri"/>
                <a:hlinkClick r:id="rId6"/>
              </a:rPr>
              <a:t>2015 International Conference on Humanoid, Nanotechnology, Information Technology,Communication and Control, Environment and Management (HNICEM)</a:t>
            </a:r>
            <a:endParaRPr b="1" sz="2000">
              <a:highlight>
                <a:srgbClr val="FFFFFF"/>
              </a:highlight>
              <a:latin typeface="Calibri"/>
              <a:ea typeface="Calibri"/>
              <a:cs typeface="Calibri"/>
              <a:sym typeface="Calibri"/>
            </a:endParaRPr>
          </a:p>
          <a:p>
            <a:pPr indent="-330199" lvl="0" marL="457200" rtl="0" algn="l">
              <a:lnSpc>
                <a:spcPct val="130000"/>
              </a:lnSpc>
              <a:spcBef>
                <a:spcPts val="0"/>
              </a:spcBef>
              <a:spcAft>
                <a:spcPts val="0"/>
              </a:spcAft>
              <a:buSzPct val="100000"/>
              <a:buFont typeface="Calibri"/>
              <a:buChar char="●"/>
            </a:pPr>
            <a:r>
              <a:rPr lang="en-GB" sz="1882">
                <a:highlight>
                  <a:srgbClr val="FFFFFF"/>
                </a:highlight>
                <a:latin typeface="Calibri"/>
                <a:ea typeface="Calibri"/>
                <a:cs typeface="Calibri"/>
                <a:sym typeface="Calibri"/>
              </a:rPr>
              <a:t>Model : ANN with 1 input layer,1 hidden layer and 1 output layer. The object's location will be fed as an input to the neural network. The neural network will process this data such that it will output a set of three angles at each joint angle of the robotic arm.</a:t>
            </a:r>
            <a:endParaRPr sz="1882">
              <a:highlight>
                <a:srgbClr val="FFFFFF"/>
              </a:highlight>
              <a:latin typeface="Calibri"/>
              <a:ea typeface="Calibri"/>
              <a:cs typeface="Calibri"/>
              <a:sym typeface="Calibri"/>
            </a:endParaRPr>
          </a:p>
          <a:p>
            <a:pPr indent="-330199" lvl="0" marL="457200" rtl="0" algn="l">
              <a:lnSpc>
                <a:spcPct val="130000"/>
              </a:lnSpc>
              <a:spcBef>
                <a:spcPts val="0"/>
              </a:spcBef>
              <a:spcAft>
                <a:spcPts val="0"/>
              </a:spcAft>
              <a:buSzPct val="100000"/>
              <a:buFont typeface="Calibri"/>
              <a:buChar char="●"/>
            </a:pPr>
            <a:r>
              <a:rPr lang="en-GB" sz="1882">
                <a:highlight>
                  <a:srgbClr val="FFFFFF"/>
                </a:highlight>
                <a:latin typeface="Calibri"/>
                <a:ea typeface="Calibri"/>
                <a:cs typeface="Calibri"/>
                <a:sym typeface="Calibri"/>
              </a:rPr>
              <a:t>Performance : The performance is measured in terms of the mean squared error (MSE) for each epoch. MSE decreased as the number of epochs increased</a:t>
            </a:r>
            <a:endParaRPr sz="1882">
              <a:highlight>
                <a:srgbClr val="FFFFFF"/>
              </a:highlight>
              <a:latin typeface="Calibri"/>
              <a:ea typeface="Calibri"/>
              <a:cs typeface="Calibri"/>
              <a:sym typeface="Calibri"/>
            </a:endParaRPr>
          </a:p>
          <a:p>
            <a:pPr indent="-330199" lvl="0" marL="457200" rtl="0" algn="l">
              <a:lnSpc>
                <a:spcPct val="130000"/>
              </a:lnSpc>
              <a:spcBef>
                <a:spcPts val="0"/>
              </a:spcBef>
              <a:spcAft>
                <a:spcPts val="0"/>
              </a:spcAft>
              <a:buSzPct val="100000"/>
              <a:buFont typeface="Calibri"/>
              <a:buChar char="●"/>
            </a:pPr>
            <a:r>
              <a:rPr lang="en-GB" sz="1882">
                <a:highlight>
                  <a:srgbClr val="FFFFFF"/>
                </a:highlight>
                <a:latin typeface="Calibri"/>
                <a:ea typeface="Calibri"/>
                <a:cs typeface="Calibri"/>
                <a:sym typeface="Calibri"/>
              </a:rPr>
              <a:t>Void : A camera focusing on an object of interest will capture an image and detect the mentioned object</a:t>
            </a:r>
            <a:endParaRPr sz="1882">
              <a:highlight>
                <a:srgbClr val="FFFFFF"/>
              </a:highlight>
              <a:latin typeface="Calibri"/>
              <a:ea typeface="Calibri"/>
              <a:cs typeface="Calibri"/>
              <a:sym typeface="Calibri"/>
            </a:endParaRPr>
          </a:p>
        </p:txBody>
      </p:sp>
      <p:pic>
        <p:nvPicPr>
          <p:cNvPr descr="pes logo.png" id="169" name="Google Shape;169;p31"/>
          <p:cNvPicPr preferRelativeResize="0"/>
          <p:nvPr/>
        </p:nvPicPr>
        <p:blipFill rotWithShape="1">
          <a:blip r:embed="rId7">
            <a:alphaModFix/>
          </a:blip>
          <a:srcRect b="0" l="0" r="0" t="0"/>
          <a:stretch/>
        </p:blipFill>
        <p:spPr>
          <a:xfrm>
            <a:off x="142025" y="91525"/>
            <a:ext cx="1143000" cy="1143000"/>
          </a:xfrm>
          <a:prstGeom prst="rect">
            <a:avLst/>
          </a:prstGeom>
          <a:noFill/>
          <a:ln>
            <a:noFill/>
          </a:ln>
        </p:spPr>
      </p:pic>
      <p:pic>
        <p:nvPicPr>
          <p:cNvPr descr="C:\Users\rajsekar\Pictures\ECE LOGO.jpg" id="170" name="Google Shape;170;p31"/>
          <p:cNvPicPr preferRelativeResize="0"/>
          <p:nvPr/>
        </p:nvPicPr>
        <p:blipFill rotWithShape="1">
          <a:blip r:embed="rId8">
            <a:alphaModFix/>
          </a:blip>
          <a:srcRect b="0" l="0" r="0" t="0"/>
          <a:stretch/>
        </p:blipFill>
        <p:spPr>
          <a:xfrm>
            <a:off x="8034125" y="205825"/>
            <a:ext cx="914400" cy="914400"/>
          </a:xfrm>
          <a:prstGeom prst="rect">
            <a:avLst/>
          </a:prstGeom>
          <a:noFill/>
          <a:ln>
            <a:noFill/>
          </a:ln>
        </p:spPr>
      </p:pic>
      <p:sp>
        <p:nvSpPr>
          <p:cNvPr id="171" name="Google Shape;171;p31"/>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72" name="Google Shape;172;p31"/>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73" name="Google Shape;173;p31"/>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000000"/>
                </a:solidFill>
              </a:rPr>
              <a:t>(iii)</a:t>
            </a:r>
            <a:r>
              <a:rPr lang="en-GB" sz="1300">
                <a:solidFill>
                  <a:srgbClr val="000000"/>
                </a:solidFill>
                <a:uFill>
                  <a:noFill/>
                </a:uFill>
                <a:hlinkClick r:id="rId3">
                  <a:extLst>
                    <a:ext uri="{A12FA001-AC4F-418D-AE19-62706E023703}">
                      <ahyp:hlinkClr val="tx"/>
                    </a:ext>
                  </a:extLst>
                </a:hlinkClick>
              </a:rPr>
              <a:t>Maryam Mohammadi</a:t>
            </a:r>
            <a:r>
              <a:rPr lang="en-GB" sz="1300">
                <a:solidFill>
                  <a:srgbClr val="000000"/>
                </a:solidFill>
              </a:rPr>
              <a:t>; </a:t>
            </a:r>
            <a:r>
              <a:rPr lang="en-GB" sz="1300">
                <a:solidFill>
                  <a:srgbClr val="000000"/>
                </a:solidFill>
                <a:uFill>
                  <a:noFill/>
                </a:uFill>
                <a:hlinkClick r:id="rId4">
                  <a:extLst>
                    <a:ext uri="{A12FA001-AC4F-418D-AE19-62706E023703}">
                      <ahyp:hlinkClr val="tx"/>
                    </a:ext>
                  </a:extLst>
                </a:hlinkClick>
              </a:rPr>
              <a:t>Mohammad Reza Mosavi</a:t>
            </a:r>
            <a:r>
              <a:rPr lang="en-GB" sz="1300">
                <a:solidFill>
                  <a:srgbClr val="000000"/>
                </a:solidFill>
              </a:rPr>
              <a:t>,”Improving the efficiency of an EEG-based brain computer interface using Filter Bank Common Spatial Pattern”,</a:t>
            </a:r>
            <a:r>
              <a:rPr lang="en-GB" sz="1300" u="sng">
                <a:solidFill>
                  <a:srgbClr val="000000"/>
                </a:solidFill>
                <a:hlinkClick r:id="rId5">
                  <a:extLst>
                    <a:ext uri="{A12FA001-AC4F-418D-AE19-62706E023703}">
                      <ahyp:hlinkClr val="tx"/>
                    </a:ext>
                  </a:extLst>
                </a:hlinkClick>
              </a:rPr>
              <a:t>2017 IEEE 4th International Conference on Knowledge-Based Engineering and Innovation (KBEI)</a:t>
            </a:r>
            <a:r>
              <a:rPr lang="en-GB" sz="1300">
                <a:solidFill>
                  <a:srgbClr val="000000"/>
                </a:solidFill>
              </a:rPr>
              <a:t> </a:t>
            </a:r>
            <a:endParaRPr sz="1300">
              <a:solidFill>
                <a:srgbClr val="000000"/>
              </a:solidFill>
            </a:endParaRPr>
          </a:p>
          <a:p>
            <a:pPr indent="-311150" lvl="0" marL="457200" rtl="0" algn="l">
              <a:spcBef>
                <a:spcPts val="1600"/>
              </a:spcBef>
              <a:spcAft>
                <a:spcPts val="0"/>
              </a:spcAft>
              <a:buClr>
                <a:srgbClr val="000000"/>
              </a:buClr>
              <a:buSzPts val="1300"/>
              <a:buChar char="●"/>
            </a:pPr>
            <a:r>
              <a:rPr lang="en-GB" sz="1300">
                <a:solidFill>
                  <a:srgbClr val="000000"/>
                </a:solidFill>
              </a:rPr>
              <a:t>DATASET : Dataset 2a of BCI Competition IV that was presented by Graz University.</a:t>
            </a:r>
            <a:endParaRPr sz="1300">
              <a:solidFill>
                <a:srgbClr val="000000"/>
              </a:solidFill>
            </a:endParaRPr>
          </a:p>
          <a:p>
            <a:pPr indent="-311150" lvl="0" marL="457200" rtl="0" algn="l">
              <a:spcBef>
                <a:spcPts val="0"/>
              </a:spcBef>
              <a:spcAft>
                <a:spcPts val="0"/>
              </a:spcAft>
              <a:buClr>
                <a:srgbClr val="000000"/>
              </a:buClr>
              <a:buSzPts val="1300"/>
              <a:buChar char="●"/>
            </a:pPr>
            <a:r>
              <a:rPr lang="en-GB" sz="1300">
                <a:solidFill>
                  <a:srgbClr val="000000"/>
                </a:solidFill>
              </a:rPr>
              <a:t>METHOD : Signals are filtered using 9 sub-bands: 4-8 Hz, 8-12 Hz, …, 36-40 Hz.Then Spatial Filtering Using Common Spatial Patterns is applied.Classifier used-Naïve Bayesian Classifier</a:t>
            </a:r>
            <a:endParaRPr sz="1300">
              <a:solidFill>
                <a:srgbClr val="000000"/>
              </a:solidFill>
            </a:endParaRPr>
          </a:p>
          <a:p>
            <a:pPr indent="-311150" lvl="0" marL="457200" rtl="0" algn="l">
              <a:spcBef>
                <a:spcPts val="0"/>
              </a:spcBef>
              <a:spcAft>
                <a:spcPts val="0"/>
              </a:spcAft>
              <a:buClr>
                <a:srgbClr val="000000"/>
              </a:buClr>
              <a:buSzPts val="1300"/>
              <a:buChar char="●"/>
            </a:pPr>
            <a:r>
              <a:rPr lang="en-GB" sz="1300">
                <a:solidFill>
                  <a:srgbClr val="000000"/>
                </a:solidFill>
              </a:rPr>
              <a:t>RESULT : The performance was computed in terms of kappa .The proposed method has a mean kappa of 0.6.</a:t>
            </a:r>
            <a:endParaRPr sz="1300">
              <a:solidFill>
                <a:srgbClr val="000000"/>
              </a:solidFill>
            </a:endParaRPr>
          </a:p>
          <a:p>
            <a:pPr indent="-311150" lvl="0" marL="457200" rtl="0" algn="l">
              <a:spcBef>
                <a:spcPts val="0"/>
              </a:spcBef>
              <a:spcAft>
                <a:spcPts val="0"/>
              </a:spcAft>
              <a:buClr>
                <a:srgbClr val="000000"/>
              </a:buClr>
              <a:buSzPts val="1300"/>
              <a:buChar char="●"/>
            </a:pPr>
            <a:r>
              <a:rPr lang="en-GB" sz="1300">
                <a:solidFill>
                  <a:srgbClr val="000000"/>
                </a:solidFill>
              </a:rPr>
              <a:t>VOID : The performance of four-class classification on the  mentioned dataset can be improved.Should  focus on all sections such as preprocessing, feature extraction, feature selection and classification </a:t>
            </a:r>
            <a:endParaRPr sz="1300">
              <a:solidFill>
                <a:srgbClr val="000000"/>
              </a:solidFill>
            </a:endParaRPr>
          </a:p>
        </p:txBody>
      </p:sp>
      <p:sp>
        <p:nvSpPr>
          <p:cNvPr id="179" name="Google Shape;179;p32"/>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pes logo.png" id="180" name="Google Shape;180;p32"/>
          <p:cNvPicPr preferRelativeResize="0"/>
          <p:nvPr/>
        </p:nvPicPr>
        <p:blipFill rotWithShape="1">
          <a:blip r:embed="rId6">
            <a:alphaModFix/>
          </a:blip>
          <a:srcRect b="0" l="0" r="0" t="0"/>
          <a:stretch/>
        </p:blipFill>
        <p:spPr>
          <a:xfrm>
            <a:off x="0" y="0"/>
            <a:ext cx="1060175" cy="1060175"/>
          </a:xfrm>
          <a:prstGeom prst="rect">
            <a:avLst/>
          </a:prstGeom>
          <a:noFill/>
          <a:ln>
            <a:noFill/>
          </a:ln>
        </p:spPr>
      </p:pic>
      <p:sp>
        <p:nvSpPr>
          <p:cNvPr id="181" name="Google Shape;181;p32"/>
          <p:cNvSpPr txBox="1"/>
          <p:nvPr>
            <p:ph type="title"/>
          </p:nvPr>
        </p:nvSpPr>
        <p:spPr>
          <a:xfrm>
            <a:off x="311700" y="3994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GB"/>
              <a:t>LITERATURE SURVEY</a:t>
            </a:r>
            <a:endParaRPr b="1" u="sng"/>
          </a:p>
        </p:txBody>
      </p:sp>
      <p:pic>
        <p:nvPicPr>
          <p:cNvPr descr="C:\Users\rajsekar\Pictures\ECE LOGO.jpg" id="182" name="Google Shape;182;p32"/>
          <p:cNvPicPr preferRelativeResize="0"/>
          <p:nvPr/>
        </p:nvPicPr>
        <p:blipFill rotWithShape="1">
          <a:blip r:embed="rId7">
            <a:alphaModFix/>
          </a:blip>
          <a:srcRect b="0" l="0" r="0" t="0"/>
          <a:stretch/>
        </p:blipFill>
        <p:spPr>
          <a:xfrm>
            <a:off x="7772400" y="228600"/>
            <a:ext cx="831575" cy="831575"/>
          </a:xfrm>
          <a:prstGeom prst="rect">
            <a:avLst/>
          </a:prstGeom>
          <a:noFill/>
          <a:ln>
            <a:noFill/>
          </a:ln>
        </p:spPr>
      </p:pic>
      <p:sp>
        <p:nvSpPr>
          <p:cNvPr id="183" name="Google Shape;183;p32"/>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84" name="Google Shape;184;p32"/>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3"/>
          <p:cNvSpPr txBox="1"/>
          <p:nvPr/>
        </p:nvSpPr>
        <p:spPr>
          <a:xfrm>
            <a:off x="271375" y="5019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GB" sz="2800"/>
              <a:t>LITERATURE SURVEY</a:t>
            </a:r>
            <a:endParaRPr b="1" sz="2800">
              <a:solidFill>
                <a:srgbClr val="000000"/>
              </a:solidFill>
            </a:endParaRPr>
          </a:p>
        </p:txBody>
      </p:sp>
      <p:sp>
        <p:nvSpPr>
          <p:cNvPr id="190" name="Google Shape;190;p33"/>
          <p:cNvSpPr txBox="1"/>
          <p:nvPr/>
        </p:nvSpPr>
        <p:spPr>
          <a:xfrm>
            <a:off x="427925" y="1312975"/>
            <a:ext cx="8520600" cy="33441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GB">
                <a:highlight>
                  <a:srgbClr val="FFFFFF"/>
                </a:highlight>
                <a:latin typeface="Calibri"/>
                <a:ea typeface="Calibri"/>
                <a:cs typeface="Calibri"/>
                <a:sym typeface="Calibri"/>
              </a:rPr>
              <a:t>iv)</a:t>
            </a:r>
            <a:r>
              <a:rPr lang="en-GB">
                <a:highlight>
                  <a:schemeClr val="lt1"/>
                </a:highlight>
                <a:uFill>
                  <a:noFill/>
                </a:uFill>
                <a:latin typeface="Calibri"/>
                <a:ea typeface="Calibri"/>
                <a:cs typeface="Calibri"/>
                <a:sym typeface="Calibri"/>
                <a:hlinkClick r:id="rId3"/>
              </a:rPr>
              <a:t>Pronadeep Bora</a:t>
            </a:r>
            <a:r>
              <a:rPr lang="en-GB">
                <a:highlight>
                  <a:schemeClr val="lt1"/>
                </a:highlight>
                <a:latin typeface="Calibri"/>
                <a:ea typeface="Calibri"/>
                <a:cs typeface="Calibri"/>
                <a:sym typeface="Calibri"/>
              </a:rPr>
              <a:t>; </a:t>
            </a:r>
            <a:r>
              <a:rPr lang="en-GB">
                <a:highlight>
                  <a:schemeClr val="lt1"/>
                </a:highlight>
                <a:uFill>
                  <a:noFill/>
                </a:uFill>
                <a:latin typeface="Calibri"/>
                <a:ea typeface="Calibri"/>
                <a:cs typeface="Calibri"/>
                <a:sym typeface="Calibri"/>
                <a:hlinkClick r:id="rId4"/>
              </a:rPr>
              <a:t>Vishwajit Nandi</a:t>
            </a:r>
            <a:r>
              <a:rPr lang="en-GB">
                <a:highlight>
                  <a:srgbClr val="FFFFFF"/>
                </a:highlight>
                <a:latin typeface="Calibri"/>
                <a:ea typeface="Calibri"/>
                <a:cs typeface="Calibri"/>
                <a:sym typeface="Calibri"/>
              </a:rPr>
              <a:t>,”</a:t>
            </a:r>
            <a:r>
              <a:rPr b="1" lang="en-GB">
                <a:highlight>
                  <a:srgbClr val="FFFFFF"/>
                </a:highlight>
                <a:latin typeface="Calibri"/>
                <a:ea typeface="Calibri"/>
                <a:cs typeface="Calibri"/>
                <a:sym typeface="Calibri"/>
              </a:rPr>
              <a:t>Low cost shadow function based articulated robotic arm</a:t>
            </a:r>
            <a:r>
              <a:rPr lang="en-GB">
                <a:highlight>
                  <a:srgbClr val="FFFFFF"/>
                </a:highlight>
                <a:latin typeface="Calibri"/>
                <a:ea typeface="Calibri"/>
                <a:cs typeface="Calibri"/>
                <a:sym typeface="Calibri"/>
              </a:rPr>
              <a:t>”, </a:t>
            </a:r>
            <a:r>
              <a:rPr lang="en-GB">
                <a:highlight>
                  <a:srgbClr val="FFFFFF"/>
                </a:highlight>
                <a:uFill>
                  <a:noFill/>
                </a:uFill>
                <a:latin typeface="Calibri"/>
                <a:ea typeface="Calibri"/>
                <a:cs typeface="Calibri"/>
                <a:sym typeface="Calibri"/>
                <a:hlinkClick r:id="rId5"/>
              </a:rPr>
              <a:t>2015 International Conference on Energy, Power and Environment: Towards Sustainable Growth (ICEPE)</a:t>
            </a:r>
            <a:endParaRPr>
              <a:highlight>
                <a:srgbClr val="FFFFFF"/>
              </a:highlight>
              <a:latin typeface="Calibri"/>
              <a:ea typeface="Calibri"/>
              <a:cs typeface="Calibri"/>
              <a:sym typeface="Calibri"/>
            </a:endParaRPr>
          </a:p>
          <a:p>
            <a:pPr indent="-304800" lvl="0" marL="457200" rtl="0" algn="l">
              <a:lnSpc>
                <a:spcPct val="115000"/>
              </a:lnSpc>
              <a:spcBef>
                <a:spcPts val="0"/>
              </a:spcBef>
              <a:spcAft>
                <a:spcPts val="0"/>
              </a:spcAft>
              <a:buSzPts val="1200"/>
              <a:buFont typeface="Calibri"/>
              <a:buChar char="●"/>
            </a:pPr>
            <a:r>
              <a:rPr lang="en-GB" sz="1200">
                <a:highlight>
                  <a:srgbClr val="FFFFFF"/>
                </a:highlight>
                <a:latin typeface="Calibri"/>
                <a:ea typeface="Calibri"/>
                <a:cs typeface="Calibri"/>
                <a:sym typeface="Calibri"/>
              </a:rPr>
              <a:t>In choosing the material for the robotic arm frame and its shape, the following factors were taken under consideration: </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Cost</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Weight of robot</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Ease of manufacturing the parts</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Ease of assembly</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Strength and durability of the parts</a:t>
            </a:r>
            <a:endParaRPr sz="1200">
              <a:highlight>
                <a:srgbClr val="FFFFFF"/>
              </a:highlight>
              <a:latin typeface="Calibri"/>
              <a:ea typeface="Calibri"/>
              <a:cs typeface="Calibri"/>
              <a:sym typeface="Calibri"/>
            </a:endParaRPr>
          </a:p>
          <a:p>
            <a:pPr indent="-304800" lvl="0" marL="457200" rtl="0" algn="l">
              <a:lnSpc>
                <a:spcPct val="115000"/>
              </a:lnSpc>
              <a:spcBef>
                <a:spcPts val="0"/>
              </a:spcBef>
              <a:spcAft>
                <a:spcPts val="0"/>
              </a:spcAft>
              <a:buSzPts val="1200"/>
              <a:buFont typeface="Calibri"/>
              <a:buChar char="●"/>
            </a:pPr>
            <a:r>
              <a:rPr lang="en-GB" sz="1200">
                <a:highlight>
                  <a:srgbClr val="FFFFFF"/>
                </a:highlight>
                <a:latin typeface="Calibri"/>
                <a:ea typeface="Calibri"/>
                <a:cs typeface="Calibri"/>
                <a:sym typeface="Calibri"/>
              </a:rPr>
              <a:t> The basic requirements for efficient transmission of power of the robotic arm are:</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Small size</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Low weight and moment of inertia</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High effective stiffness</a:t>
            </a:r>
            <a:endParaRPr sz="1200">
              <a:highlight>
                <a:srgbClr val="FFFFFF"/>
              </a:highlight>
              <a:latin typeface="Calibri"/>
              <a:ea typeface="Calibri"/>
              <a:cs typeface="Calibri"/>
              <a:sym typeface="Calibri"/>
            </a:endParaRPr>
          </a:p>
          <a:p>
            <a:pPr indent="-304800" lvl="0" marL="914400" rtl="0" algn="l">
              <a:lnSpc>
                <a:spcPct val="115000"/>
              </a:lnSpc>
              <a:spcBef>
                <a:spcPts val="0"/>
              </a:spcBef>
              <a:spcAft>
                <a:spcPts val="0"/>
              </a:spcAft>
              <a:buClr>
                <a:srgbClr val="000000"/>
              </a:buClr>
              <a:buSzPts val="1200"/>
              <a:buFont typeface="Calibri"/>
              <a:buAutoNum type="arabicPeriod"/>
            </a:pPr>
            <a:r>
              <a:rPr lang="en-GB" sz="1200">
                <a:highlight>
                  <a:srgbClr val="FFFFFF"/>
                </a:highlight>
                <a:latin typeface="Calibri"/>
                <a:ea typeface="Calibri"/>
                <a:cs typeface="Calibri"/>
                <a:sym typeface="Calibri"/>
              </a:rPr>
              <a:t>Low energy losses </a:t>
            </a:r>
            <a:endParaRPr sz="1200">
              <a:highlight>
                <a:srgbClr val="FFFFFF"/>
              </a:highlight>
              <a:latin typeface="Calibri"/>
              <a:ea typeface="Calibri"/>
              <a:cs typeface="Calibri"/>
              <a:sym typeface="Calibri"/>
            </a:endParaRPr>
          </a:p>
          <a:p>
            <a:pPr indent="-304800" lvl="0" marL="457200" rtl="0" algn="l">
              <a:lnSpc>
                <a:spcPct val="115000"/>
              </a:lnSpc>
              <a:spcBef>
                <a:spcPts val="0"/>
              </a:spcBef>
              <a:spcAft>
                <a:spcPts val="0"/>
              </a:spcAft>
              <a:buSzPts val="1200"/>
              <a:buFont typeface="Calibri"/>
              <a:buChar char="●"/>
            </a:pPr>
            <a:r>
              <a:rPr lang="en-GB" sz="1200">
                <a:highlight>
                  <a:srgbClr val="FFFFFF"/>
                </a:highlight>
                <a:latin typeface="Calibri"/>
                <a:ea typeface="Calibri"/>
                <a:cs typeface="Calibri"/>
                <a:sym typeface="Calibri"/>
              </a:rPr>
              <a:t>The servo motors are used for rotating the arm</a:t>
            </a:r>
            <a:endParaRPr sz="1200">
              <a:highlight>
                <a:srgbClr val="FFFFFF"/>
              </a:highlight>
              <a:latin typeface="Calibri"/>
              <a:ea typeface="Calibri"/>
              <a:cs typeface="Calibri"/>
              <a:sym typeface="Calibri"/>
            </a:endParaRPr>
          </a:p>
          <a:p>
            <a:pPr indent="0" lvl="0" marL="0" rtl="0" algn="l">
              <a:lnSpc>
                <a:spcPct val="130000"/>
              </a:lnSpc>
              <a:spcBef>
                <a:spcPts val="1100"/>
              </a:spcBef>
              <a:spcAft>
                <a:spcPts val="0"/>
              </a:spcAft>
              <a:buNone/>
            </a:pPr>
            <a:r>
              <a:t/>
            </a:r>
            <a:endParaRPr sz="2000">
              <a:highlight>
                <a:srgbClr val="FFFFFF"/>
              </a:highlight>
              <a:latin typeface="Calibri"/>
              <a:ea typeface="Calibri"/>
              <a:cs typeface="Calibri"/>
              <a:sym typeface="Calibri"/>
            </a:endParaRPr>
          </a:p>
          <a:p>
            <a:pPr indent="0" lvl="0" marL="0" rtl="0" algn="l">
              <a:lnSpc>
                <a:spcPct val="130000"/>
              </a:lnSpc>
              <a:spcBef>
                <a:spcPts val="0"/>
              </a:spcBef>
              <a:spcAft>
                <a:spcPts val="0"/>
              </a:spcAft>
              <a:buClr>
                <a:schemeClr val="dk1"/>
              </a:buClr>
              <a:buSzPts val="1100"/>
              <a:buFont typeface="Arial"/>
              <a:buNone/>
            </a:pPr>
            <a:r>
              <a:t/>
            </a:r>
            <a:endParaRPr sz="2000">
              <a:highlight>
                <a:srgbClr val="FFFFFF"/>
              </a:highlight>
              <a:latin typeface="Calibri"/>
              <a:ea typeface="Calibri"/>
              <a:cs typeface="Calibri"/>
              <a:sym typeface="Calibri"/>
            </a:endParaRPr>
          </a:p>
        </p:txBody>
      </p:sp>
      <p:pic>
        <p:nvPicPr>
          <p:cNvPr descr="pes logo.png" id="191" name="Google Shape;191;p33"/>
          <p:cNvPicPr preferRelativeResize="0"/>
          <p:nvPr/>
        </p:nvPicPr>
        <p:blipFill rotWithShape="1">
          <a:blip r:embed="rId6">
            <a:alphaModFix/>
          </a:blip>
          <a:srcRect b="0" l="0" r="0" t="0"/>
          <a:stretch/>
        </p:blipFill>
        <p:spPr>
          <a:xfrm>
            <a:off x="142025" y="91525"/>
            <a:ext cx="1143000" cy="1143000"/>
          </a:xfrm>
          <a:prstGeom prst="rect">
            <a:avLst/>
          </a:prstGeom>
          <a:noFill/>
          <a:ln>
            <a:noFill/>
          </a:ln>
        </p:spPr>
      </p:pic>
      <p:pic>
        <p:nvPicPr>
          <p:cNvPr descr="C:\Users\rajsekar\Pictures\ECE LOGO.jpg" id="192" name="Google Shape;192;p33"/>
          <p:cNvPicPr preferRelativeResize="0"/>
          <p:nvPr/>
        </p:nvPicPr>
        <p:blipFill rotWithShape="1">
          <a:blip r:embed="rId7">
            <a:alphaModFix/>
          </a:blip>
          <a:srcRect b="0" l="0" r="0" t="0"/>
          <a:stretch/>
        </p:blipFill>
        <p:spPr>
          <a:xfrm>
            <a:off x="8034125" y="205825"/>
            <a:ext cx="914400" cy="914400"/>
          </a:xfrm>
          <a:prstGeom prst="rect">
            <a:avLst/>
          </a:prstGeom>
          <a:noFill/>
          <a:ln>
            <a:noFill/>
          </a:ln>
        </p:spPr>
      </p:pic>
      <p:sp>
        <p:nvSpPr>
          <p:cNvPr id="193" name="Google Shape;193;p33"/>
          <p:cNvSpPr txBox="1"/>
          <p:nvPr/>
        </p:nvSpPr>
        <p:spPr>
          <a:xfrm>
            <a:off x="6658375" y="4492850"/>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194" name="Google Shape;194;p33"/>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195" name="Google Shape;195;p33"/>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u="sng"/>
              <a:t>DATASET</a:t>
            </a:r>
            <a:endParaRPr/>
          </a:p>
        </p:txBody>
      </p:sp>
      <p:pic>
        <p:nvPicPr>
          <p:cNvPr descr="pes logo.png" id="201" name="Google Shape;201;p34"/>
          <p:cNvPicPr preferRelativeResize="0"/>
          <p:nvPr/>
        </p:nvPicPr>
        <p:blipFill rotWithShape="1">
          <a:blip r:embed="rId3">
            <a:alphaModFix/>
          </a:blip>
          <a:srcRect b="0" l="0" r="0" t="0"/>
          <a:stretch/>
        </p:blipFill>
        <p:spPr>
          <a:xfrm>
            <a:off x="0" y="0"/>
            <a:ext cx="1143000" cy="1143000"/>
          </a:xfrm>
          <a:prstGeom prst="rect">
            <a:avLst/>
          </a:prstGeom>
          <a:noFill/>
          <a:ln>
            <a:noFill/>
          </a:ln>
        </p:spPr>
      </p:pic>
      <p:pic>
        <p:nvPicPr>
          <p:cNvPr descr="C:\Users\rajsekar\Pictures\ECE LOGO.jpg" id="202" name="Google Shape;202;p34"/>
          <p:cNvPicPr preferRelativeResize="0"/>
          <p:nvPr/>
        </p:nvPicPr>
        <p:blipFill rotWithShape="1">
          <a:blip r:embed="rId4">
            <a:alphaModFix/>
          </a:blip>
          <a:srcRect b="0" l="0" r="0" t="0"/>
          <a:stretch/>
        </p:blipFill>
        <p:spPr>
          <a:xfrm>
            <a:off x="7772400" y="228600"/>
            <a:ext cx="914400" cy="914400"/>
          </a:xfrm>
          <a:prstGeom prst="rect">
            <a:avLst/>
          </a:prstGeom>
          <a:noFill/>
          <a:ln>
            <a:noFill/>
          </a:ln>
        </p:spPr>
      </p:pic>
      <p:sp>
        <p:nvSpPr>
          <p:cNvPr id="203" name="Google Shape;203;p34"/>
          <p:cNvSpPr txBox="1"/>
          <p:nvPr/>
        </p:nvSpPr>
        <p:spPr>
          <a:xfrm>
            <a:off x="6407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GB"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204" name="Google Shape;204;p34"/>
          <p:cNvSpPr txBox="1"/>
          <p:nvPr/>
        </p:nvSpPr>
        <p:spPr>
          <a:xfrm>
            <a:off x="671000" y="1304700"/>
            <a:ext cx="4648200" cy="35964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Calibri"/>
                <a:ea typeface="Calibri"/>
                <a:cs typeface="Calibri"/>
                <a:sym typeface="Calibri"/>
              </a:rPr>
              <a:t>BCI Competition 2008 – Graz data set A :</a:t>
            </a:r>
            <a:endParaRPr sz="1500">
              <a:latin typeface="Calibri"/>
              <a:ea typeface="Calibri"/>
              <a:cs typeface="Calibri"/>
              <a:sym typeface="Calibri"/>
            </a:endParaRPr>
          </a:p>
          <a:p>
            <a:pPr indent="0" lvl="0" marL="0" rtl="0" algn="l">
              <a:spcBef>
                <a:spcPts val="1600"/>
              </a:spcBef>
              <a:spcAft>
                <a:spcPts val="0"/>
              </a:spcAft>
              <a:buNone/>
            </a:pPr>
            <a:r>
              <a:rPr lang="en-GB" sz="1500">
                <a:latin typeface="Calibri"/>
                <a:ea typeface="Calibri"/>
                <a:cs typeface="Calibri"/>
                <a:sym typeface="Calibri"/>
              </a:rPr>
              <a:t> 9 participants . 4 classes. Left hand,Right hand, Feet, Tongue. </a:t>
            </a:r>
            <a:endParaRPr sz="1500">
              <a:latin typeface="Calibri"/>
              <a:ea typeface="Calibri"/>
              <a:cs typeface="Calibri"/>
              <a:sym typeface="Calibri"/>
            </a:endParaRPr>
          </a:p>
          <a:p>
            <a:pPr indent="-323850" lvl="0" marL="457200" rtl="0" algn="l">
              <a:spcBef>
                <a:spcPts val="1600"/>
              </a:spcBef>
              <a:spcAft>
                <a:spcPts val="0"/>
              </a:spcAft>
              <a:buClr>
                <a:srgbClr val="000000"/>
              </a:buClr>
              <a:buSzPts val="1500"/>
              <a:buFont typeface="Calibri"/>
              <a:buChar char="●"/>
            </a:pPr>
            <a:r>
              <a:rPr lang="en-GB" sz="1500">
                <a:latin typeface="Calibri"/>
                <a:ea typeface="Calibri"/>
                <a:cs typeface="Calibri"/>
                <a:sym typeface="Calibri"/>
              </a:rPr>
              <a:t>22 EEG signals, 3 EOG signals(for eye movements)</a:t>
            </a:r>
            <a:endParaRPr sz="1500">
              <a:latin typeface="Calibri"/>
              <a:ea typeface="Calibri"/>
              <a:cs typeface="Calibri"/>
              <a:sym typeface="Calibri"/>
            </a:endParaRPr>
          </a:p>
          <a:p>
            <a:pPr indent="-323850" lvl="0" marL="457200" rtl="0" algn="l">
              <a:spcBef>
                <a:spcPts val="0"/>
              </a:spcBef>
              <a:spcAft>
                <a:spcPts val="0"/>
              </a:spcAft>
              <a:buClr>
                <a:srgbClr val="000000"/>
              </a:buClr>
              <a:buSzPts val="1500"/>
              <a:buFont typeface="Arial"/>
              <a:buChar char="●"/>
            </a:pPr>
            <a:r>
              <a:rPr lang="en-GB" sz="1500">
                <a:latin typeface="Calibri"/>
                <a:ea typeface="Calibri"/>
                <a:cs typeface="Calibri"/>
                <a:sym typeface="Calibri"/>
              </a:rPr>
              <a:t>Signals were sampled at 250Hz, and bandpass 0.5Hz and 100Hz,The sensitivity of the amplifier was set to 100μV. An additional 50 Hz notch filter was enabled to suppress line noise.</a:t>
            </a:r>
            <a:endParaRPr sz="1500">
              <a:latin typeface="Calibri"/>
              <a:ea typeface="Calibri"/>
              <a:cs typeface="Calibri"/>
              <a:sym typeface="Calibri"/>
            </a:endParaRPr>
          </a:p>
          <a:p>
            <a:pPr indent="-323850" lvl="0" marL="457200" rtl="0" algn="l">
              <a:spcBef>
                <a:spcPts val="0"/>
              </a:spcBef>
              <a:spcAft>
                <a:spcPts val="0"/>
              </a:spcAft>
              <a:buClr>
                <a:srgbClr val="000000"/>
              </a:buClr>
              <a:buSzPts val="1500"/>
              <a:buFont typeface="Calibri"/>
              <a:buChar char="●"/>
            </a:pPr>
            <a:r>
              <a:rPr lang="en-GB" sz="1500">
                <a:latin typeface="Calibri"/>
                <a:ea typeface="Calibri"/>
                <a:cs typeface="Calibri"/>
                <a:sym typeface="Calibri"/>
              </a:rPr>
              <a:t>Files are in .gdf format </a:t>
            </a:r>
            <a:endParaRPr sz="1500">
              <a:latin typeface="Calibri"/>
              <a:ea typeface="Calibri"/>
              <a:cs typeface="Calibri"/>
              <a:sym typeface="Calibri"/>
            </a:endParaRPr>
          </a:p>
          <a:p>
            <a:pPr indent="0" lvl="0" marL="457200" rtl="0" algn="l">
              <a:spcBef>
                <a:spcPts val="1600"/>
              </a:spcBef>
              <a:spcAft>
                <a:spcPts val="0"/>
              </a:spcAft>
              <a:buNone/>
            </a:pPr>
            <a:r>
              <a:t/>
            </a:r>
            <a:endParaRPr sz="1500">
              <a:latin typeface="Calibri"/>
              <a:ea typeface="Calibri"/>
              <a:cs typeface="Calibri"/>
              <a:sym typeface="Calibri"/>
            </a:endParaRPr>
          </a:p>
          <a:p>
            <a:pPr indent="0" lvl="0" marL="0" rtl="0" algn="l">
              <a:spcBef>
                <a:spcPts val="1600"/>
              </a:spcBef>
              <a:spcAft>
                <a:spcPts val="0"/>
              </a:spcAft>
              <a:buNone/>
            </a:pPr>
            <a:r>
              <a:t/>
            </a:r>
            <a:endParaRPr sz="1450"/>
          </a:p>
          <a:p>
            <a:pPr indent="0" lvl="0" marL="0" rtl="0" algn="l">
              <a:spcBef>
                <a:spcPts val="1600"/>
              </a:spcBef>
              <a:spcAft>
                <a:spcPts val="1600"/>
              </a:spcAft>
              <a:buNone/>
            </a:pPr>
            <a:r>
              <a:t/>
            </a:r>
            <a:endParaRPr sz="1300">
              <a:solidFill>
                <a:srgbClr val="333333"/>
              </a:solidFill>
              <a:latin typeface="Lato"/>
              <a:ea typeface="Lato"/>
              <a:cs typeface="Lato"/>
              <a:sym typeface="Lato"/>
            </a:endParaRPr>
          </a:p>
        </p:txBody>
      </p:sp>
      <p:sp>
        <p:nvSpPr>
          <p:cNvPr id="205" name="Google Shape;205;p34"/>
          <p:cNvSpPr txBox="1"/>
          <p:nvPr/>
        </p:nvSpPr>
        <p:spPr>
          <a:xfrm>
            <a:off x="5874300" y="1368088"/>
            <a:ext cx="3000000" cy="4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u="sng">
                <a:solidFill>
                  <a:schemeClr val="dk1"/>
                </a:solidFill>
                <a:latin typeface="Lato"/>
                <a:ea typeface="Lato"/>
                <a:cs typeface="Lato"/>
                <a:sym typeface="Lato"/>
              </a:rPr>
              <a:t>Files in the dataset:</a:t>
            </a:r>
            <a:endParaRPr b="1" u="sng">
              <a:solidFill>
                <a:schemeClr val="dk1"/>
              </a:solidFill>
              <a:latin typeface="Lato"/>
              <a:ea typeface="Lato"/>
              <a:cs typeface="Lato"/>
              <a:sym typeface="Lato"/>
            </a:endParaRPr>
          </a:p>
        </p:txBody>
      </p:sp>
      <p:pic>
        <p:nvPicPr>
          <p:cNvPr id="206" name="Google Shape;206;p34"/>
          <p:cNvPicPr preferRelativeResize="0"/>
          <p:nvPr/>
        </p:nvPicPr>
        <p:blipFill>
          <a:blip r:embed="rId5">
            <a:alphaModFix/>
          </a:blip>
          <a:stretch>
            <a:fillRect/>
          </a:stretch>
        </p:blipFill>
        <p:spPr>
          <a:xfrm>
            <a:off x="5874288" y="1852763"/>
            <a:ext cx="2505075" cy="2352675"/>
          </a:xfrm>
          <a:prstGeom prst="rect">
            <a:avLst/>
          </a:prstGeom>
          <a:noFill/>
          <a:ln>
            <a:noFill/>
          </a:ln>
        </p:spPr>
      </p:pic>
      <p:sp>
        <p:nvSpPr>
          <p:cNvPr id="207" name="Google Shape;207;p34"/>
          <p:cNvSpPr txBox="1"/>
          <p:nvPr/>
        </p:nvSpPr>
        <p:spPr>
          <a:xfrm>
            <a:off x="2978700" y="4568875"/>
            <a:ext cx="28956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GB" sz="1200">
                <a:solidFill>
                  <a:srgbClr val="888888"/>
                </a:solidFill>
                <a:latin typeface="Calibri"/>
                <a:ea typeface="Calibri"/>
                <a:cs typeface="Calibri"/>
                <a:sym typeface="Calibri"/>
              </a:rPr>
              <a:t>Robotic Arm BCI</a:t>
            </a:r>
            <a:endParaRPr sz="1200">
              <a:solidFill>
                <a:srgbClr val="888888"/>
              </a:solidFill>
              <a:latin typeface="Calibri"/>
              <a:ea typeface="Calibri"/>
              <a:cs typeface="Calibri"/>
              <a:sym typeface="Calibri"/>
            </a:endParaRPr>
          </a:p>
        </p:txBody>
      </p:sp>
      <p:sp>
        <p:nvSpPr>
          <p:cNvPr id="208" name="Google Shape;208;p34"/>
          <p:cNvSpPr txBox="1"/>
          <p:nvPr/>
        </p:nvSpPr>
        <p:spPr>
          <a:xfrm>
            <a:off x="311700" y="4568875"/>
            <a:ext cx="2133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1200">
                <a:solidFill>
                  <a:srgbClr val="888888"/>
                </a:solidFill>
                <a:latin typeface="Calibri"/>
                <a:ea typeface="Calibri"/>
                <a:cs typeface="Calibri"/>
                <a:sym typeface="Calibri"/>
              </a:rPr>
              <a:t>6/05/2021</a:t>
            </a:r>
            <a:endParaRPr sz="1200">
              <a:solidFill>
                <a:srgbClr val="888888"/>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